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14630400" cy="8229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68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97280" y="2551176"/>
            <a:ext cx="12435840" cy="17282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94560" y="4608576"/>
            <a:ext cx="10241280" cy="205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50" b="1" i="0">
                <a:solidFill>
                  <a:srgbClr val="272424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50" b="1" i="0">
                <a:solidFill>
                  <a:srgbClr val="272424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31520" y="1892808"/>
            <a:ext cx="6364224" cy="5431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534656" y="1892808"/>
            <a:ext cx="6364224" cy="5431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51852" y="1152905"/>
            <a:ext cx="9108440" cy="7696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51852" y="2054288"/>
            <a:ext cx="6595745" cy="165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50" b="1" i="0">
                <a:solidFill>
                  <a:srgbClr val="272424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974336" y="7653528"/>
            <a:ext cx="4681728" cy="411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31520" y="7653528"/>
            <a:ext cx="3364992" cy="411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533888" y="7653528"/>
            <a:ext cx="3364992" cy="411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8239" y="-65690"/>
            <a:ext cx="7029450" cy="23336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21547" y="1571678"/>
            <a:ext cx="6408420" cy="773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95" dirty="0"/>
              <a:t>Programme</a:t>
            </a:r>
            <a:r>
              <a:rPr sz="2400" spc="-15" dirty="0"/>
              <a:t> </a:t>
            </a:r>
            <a:r>
              <a:rPr sz="2400" spc="215" dirty="0"/>
              <a:t>SNT</a:t>
            </a:r>
            <a:r>
              <a:rPr sz="2400" spc="50" dirty="0"/>
              <a:t> </a:t>
            </a:r>
            <a:r>
              <a:rPr sz="2400" spc="475" dirty="0"/>
              <a:t>–</a:t>
            </a:r>
            <a:r>
              <a:rPr sz="2400" spc="-20" dirty="0"/>
              <a:t> </a:t>
            </a:r>
            <a:r>
              <a:rPr sz="2400" dirty="0"/>
              <a:t>Élections</a:t>
            </a:r>
            <a:r>
              <a:rPr sz="2400" spc="25" dirty="0"/>
              <a:t> </a:t>
            </a:r>
            <a:r>
              <a:rPr sz="2400" spc="40" dirty="0"/>
              <a:t>professionnelles</a:t>
            </a:r>
            <a:endParaRPr sz="2400" dirty="0"/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00" spc="60" dirty="0"/>
              <a:t>2026</a:t>
            </a:r>
            <a:endParaRPr sz="2400" dirty="0"/>
          </a:p>
        </p:txBody>
      </p:sp>
      <p:sp>
        <p:nvSpPr>
          <p:cNvPr id="4" name="object 4"/>
          <p:cNvSpPr/>
          <p:nvPr/>
        </p:nvSpPr>
        <p:spPr>
          <a:xfrm>
            <a:off x="3800475" y="4552950"/>
            <a:ext cx="9525" cy="285750"/>
          </a:xfrm>
          <a:custGeom>
            <a:avLst/>
            <a:gdLst/>
            <a:ahLst/>
            <a:cxnLst/>
            <a:rect l="l" t="t" r="r" b="b"/>
            <a:pathLst>
              <a:path w="9525" h="285750">
                <a:moveTo>
                  <a:pt x="9525" y="0"/>
                </a:moveTo>
                <a:lnTo>
                  <a:pt x="0" y="0"/>
                </a:lnTo>
                <a:lnTo>
                  <a:pt x="0" y="285750"/>
                </a:lnTo>
                <a:lnTo>
                  <a:pt x="9525" y="285750"/>
                </a:lnTo>
                <a:lnTo>
                  <a:pt x="9525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585464" y="2784397"/>
            <a:ext cx="7030084" cy="214738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50" dirty="0">
                <a:latin typeface="Trebuchet MS"/>
                <a:cs typeface="Trebuchet MS"/>
              </a:rPr>
              <a:t>Agir</a:t>
            </a:r>
            <a:r>
              <a:rPr sz="1400" spc="-5" dirty="0">
                <a:latin typeface="Trebuchet MS"/>
                <a:cs typeface="Trebuchet MS"/>
              </a:rPr>
              <a:t> </a:t>
            </a:r>
            <a:r>
              <a:rPr sz="1400" spc="55" dirty="0">
                <a:latin typeface="Trebuchet MS"/>
                <a:cs typeface="Trebuchet MS"/>
              </a:rPr>
              <a:t>concrètement</a:t>
            </a:r>
            <a:r>
              <a:rPr sz="1400" spc="-45" dirty="0">
                <a:latin typeface="Trebuchet MS"/>
                <a:cs typeface="Trebuchet MS"/>
              </a:rPr>
              <a:t> </a:t>
            </a:r>
            <a:r>
              <a:rPr sz="1400" spc="80" dirty="0">
                <a:latin typeface="Trebuchet MS"/>
                <a:cs typeface="Trebuchet MS"/>
              </a:rPr>
              <a:t>pour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70" dirty="0">
                <a:latin typeface="Trebuchet MS"/>
                <a:cs typeface="Trebuchet MS"/>
              </a:rPr>
              <a:t>les</a:t>
            </a:r>
            <a:r>
              <a:rPr sz="1400" spc="-25" dirty="0">
                <a:latin typeface="Trebuchet MS"/>
                <a:cs typeface="Trebuchet MS"/>
              </a:rPr>
              <a:t> </a:t>
            </a:r>
            <a:r>
              <a:rPr sz="1400" spc="75" dirty="0">
                <a:latin typeface="Trebuchet MS"/>
                <a:cs typeface="Trebuchet MS"/>
              </a:rPr>
              <a:t>agents</a:t>
            </a:r>
            <a:r>
              <a:rPr sz="1400" spc="-3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territoriaux</a:t>
            </a:r>
            <a:endParaRPr sz="1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45"/>
              </a:spcBef>
            </a:pP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agit</a:t>
            </a:r>
            <a:r>
              <a:rPr sz="14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0" dirty="0">
                <a:solidFill>
                  <a:srgbClr val="272424"/>
                </a:solidFill>
                <a:latin typeface="Gill Sans MT"/>
                <a:cs typeface="Gill Sans MT"/>
              </a:rPr>
              <a:t>dans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respect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principes</a:t>
            </a:r>
            <a:r>
              <a:rPr sz="140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fondamentaux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 du</a:t>
            </a:r>
            <a:r>
              <a:rPr sz="140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droit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syndical</a:t>
            </a:r>
            <a:r>
              <a:rPr sz="140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chaque</a:t>
            </a:r>
            <a:r>
              <a:rPr sz="140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agent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peut</a:t>
            </a:r>
            <a:r>
              <a:rPr sz="1400" spc="1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défendre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95" dirty="0">
                <a:solidFill>
                  <a:srgbClr val="272424"/>
                </a:solidFill>
                <a:latin typeface="Gill Sans MT"/>
                <a:cs typeface="Gill Sans MT"/>
              </a:rPr>
              <a:t>ses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droits,</a:t>
            </a:r>
            <a:r>
              <a:rPr sz="1400" spc="9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400" spc="1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participer,</a:t>
            </a: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-25" dirty="0">
                <a:solidFill>
                  <a:srgbClr val="272424"/>
                </a:solidFill>
                <a:latin typeface="Gill Sans MT"/>
                <a:cs typeface="Gill Sans MT"/>
              </a:rPr>
              <a:t>par</a:t>
            </a:r>
            <a:endParaRPr sz="1400" dirty="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400" spc="95" dirty="0">
                <a:solidFill>
                  <a:srgbClr val="272424"/>
                </a:solidFill>
                <a:latin typeface="Gill Sans MT"/>
                <a:cs typeface="Gill Sans MT"/>
              </a:rPr>
              <a:t>ses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représentants,</a:t>
            </a:r>
            <a:r>
              <a:rPr sz="140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aux</a:t>
            </a:r>
            <a:r>
              <a:rPr sz="140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décisions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qui</a:t>
            </a:r>
            <a:r>
              <a:rPr sz="14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concernent</a:t>
            </a:r>
            <a:r>
              <a:rPr sz="1400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leurs</a:t>
            </a:r>
            <a:r>
              <a:rPr sz="140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conditions</a:t>
            </a:r>
            <a:r>
              <a:rPr sz="140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40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Gill Sans MT"/>
                <a:cs typeface="Gill Sans MT"/>
              </a:rPr>
              <a:t>travail.</a:t>
            </a:r>
            <a:endParaRPr sz="1400" dirty="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400" spc="-10" dirty="0">
                <a:solidFill>
                  <a:srgbClr val="272424"/>
                </a:solidFill>
                <a:latin typeface="Gill Sans MT"/>
                <a:cs typeface="Gill Sans MT"/>
              </a:rPr>
              <a:t>Notre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syndicalisme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repose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sur</a:t>
            </a:r>
            <a:r>
              <a:rPr sz="1400" spc="1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conviction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simple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400" dirty="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00" dirty="0">
              <a:latin typeface="Gill Sans MT"/>
              <a:cs typeface="Gill Sans MT"/>
            </a:endParaRPr>
          </a:p>
          <a:p>
            <a:pPr marL="197485">
              <a:lnSpc>
                <a:spcPct val="100000"/>
              </a:lnSpc>
            </a:pPr>
            <a:r>
              <a:rPr sz="1400" b="1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400" b="1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400" b="1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35" dirty="0">
                <a:solidFill>
                  <a:srgbClr val="272424"/>
                </a:solidFill>
                <a:latin typeface="Gill Sans MT"/>
                <a:cs typeface="Gill Sans MT"/>
              </a:rPr>
              <a:t>attendent </a:t>
            </a:r>
            <a:r>
              <a:rPr sz="1400" b="1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400" b="1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Gill Sans MT"/>
                <a:cs typeface="Gill Sans MT"/>
              </a:rPr>
              <a:t>résultats,</a:t>
            </a:r>
            <a:r>
              <a:rPr sz="1400" b="1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dirty="0">
                <a:solidFill>
                  <a:srgbClr val="272424"/>
                </a:solidFill>
                <a:latin typeface="Gill Sans MT"/>
                <a:cs typeface="Gill Sans MT"/>
              </a:rPr>
              <a:t>pas</a:t>
            </a:r>
            <a:r>
              <a:rPr sz="1400" b="1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400" b="1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Gill Sans MT"/>
                <a:cs typeface="Gill Sans MT"/>
              </a:rPr>
              <a:t>polémiques.</a:t>
            </a:r>
            <a:endParaRPr sz="1400" dirty="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00" dirty="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4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agit</a:t>
            </a:r>
            <a:r>
              <a:rPr sz="140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0" dirty="0">
                <a:solidFill>
                  <a:srgbClr val="272424"/>
                </a:solidFill>
                <a:latin typeface="Gill Sans MT"/>
                <a:cs typeface="Gill Sans MT"/>
              </a:rPr>
              <a:t>avec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ligne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claire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400" dirty="0">
              <a:latin typeface="Gill Sans MT"/>
              <a:cs typeface="Gill Sans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10849" y="4915640"/>
            <a:ext cx="284480" cy="309245"/>
          </a:xfrm>
          <a:custGeom>
            <a:avLst/>
            <a:gdLst/>
            <a:ahLst/>
            <a:cxnLst/>
            <a:rect l="l" t="t" r="r" b="b"/>
            <a:pathLst>
              <a:path w="284479" h="309245">
                <a:moveTo>
                  <a:pt x="142045" y="0"/>
                </a:moveTo>
                <a:lnTo>
                  <a:pt x="22667" y="48888"/>
                </a:lnTo>
                <a:lnTo>
                  <a:pt x="0" y="83800"/>
                </a:lnTo>
                <a:lnTo>
                  <a:pt x="2385" y="117747"/>
                </a:lnTo>
                <a:lnTo>
                  <a:pt x="10245" y="156993"/>
                </a:lnTo>
                <a:lnTo>
                  <a:pt x="25079" y="198463"/>
                </a:lnTo>
                <a:lnTo>
                  <a:pt x="48387" y="239083"/>
                </a:lnTo>
                <a:lnTo>
                  <a:pt x="81668" y="275781"/>
                </a:lnTo>
                <a:lnTo>
                  <a:pt x="126420" y="305481"/>
                </a:lnTo>
                <a:lnTo>
                  <a:pt x="142042" y="309143"/>
                </a:lnTo>
                <a:lnTo>
                  <a:pt x="150005" y="308227"/>
                </a:lnTo>
                <a:lnTo>
                  <a:pt x="157670" y="305481"/>
                </a:lnTo>
                <a:lnTo>
                  <a:pt x="180753" y="290161"/>
                </a:lnTo>
                <a:lnTo>
                  <a:pt x="139259" y="290161"/>
                </a:lnTo>
                <a:lnTo>
                  <a:pt x="134588" y="287842"/>
                </a:lnTo>
                <a:lnTo>
                  <a:pt x="87120" y="254615"/>
                </a:lnTo>
                <a:lnTo>
                  <a:pt x="54067" y="212822"/>
                </a:lnTo>
                <a:lnTo>
                  <a:pt x="33180" y="167226"/>
                </a:lnTo>
                <a:lnTo>
                  <a:pt x="22216" y="122590"/>
                </a:lnTo>
                <a:lnTo>
                  <a:pt x="18949" y="83800"/>
                </a:lnTo>
                <a:lnTo>
                  <a:pt x="18879" y="76297"/>
                </a:lnTo>
                <a:lnTo>
                  <a:pt x="23377" y="69762"/>
                </a:lnTo>
                <a:lnTo>
                  <a:pt x="139378" y="19046"/>
                </a:lnTo>
                <a:lnTo>
                  <a:pt x="193242" y="19046"/>
                </a:lnTo>
                <a:lnTo>
                  <a:pt x="156841" y="3112"/>
                </a:lnTo>
                <a:lnTo>
                  <a:pt x="149554" y="778"/>
                </a:lnTo>
                <a:lnTo>
                  <a:pt x="142045" y="0"/>
                </a:lnTo>
                <a:close/>
              </a:path>
              <a:path w="284479" h="309245">
                <a:moveTo>
                  <a:pt x="193242" y="19046"/>
                </a:moveTo>
                <a:lnTo>
                  <a:pt x="144704" y="19046"/>
                </a:lnTo>
                <a:lnTo>
                  <a:pt x="149439" y="21122"/>
                </a:lnTo>
                <a:lnTo>
                  <a:pt x="149588" y="21122"/>
                </a:lnTo>
                <a:lnTo>
                  <a:pt x="260706" y="69762"/>
                </a:lnTo>
                <a:lnTo>
                  <a:pt x="265204" y="76297"/>
                </a:lnTo>
                <a:lnTo>
                  <a:pt x="265139" y="83800"/>
                </a:lnTo>
                <a:lnTo>
                  <a:pt x="261869" y="122590"/>
                </a:lnTo>
                <a:lnTo>
                  <a:pt x="250898" y="167226"/>
                </a:lnTo>
                <a:lnTo>
                  <a:pt x="229996" y="212822"/>
                </a:lnTo>
                <a:lnTo>
                  <a:pt x="196922" y="254615"/>
                </a:lnTo>
                <a:lnTo>
                  <a:pt x="149439" y="287842"/>
                </a:lnTo>
                <a:lnTo>
                  <a:pt x="144768" y="290161"/>
                </a:lnTo>
                <a:lnTo>
                  <a:pt x="180753" y="290161"/>
                </a:lnTo>
                <a:lnTo>
                  <a:pt x="235699" y="239083"/>
                </a:lnTo>
                <a:lnTo>
                  <a:pt x="259006" y="198463"/>
                </a:lnTo>
                <a:lnTo>
                  <a:pt x="273840" y="156993"/>
                </a:lnTo>
                <a:lnTo>
                  <a:pt x="281701" y="117747"/>
                </a:lnTo>
                <a:lnTo>
                  <a:pt x="284088" y="83800"/>
                </a:lnTo>
                <a:lnTo>
                  <a:pt x="282400" y="72398"/>
                </a:lnTo>
                <a:lnTo>
                  <a:pt x="277655" y="62478"/>
                </a:lnTo>
                <a:lnTo>
                  <a:pt x="270459" y="54491"/>
                </a:lnTo>
                <a:lnTo>
                  <a:pt x="261416" y="48888"/>
                </a:lnTo>
                <a:lnTo>
                  <a:pt x="193242" y="19046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786759" y="5284535"/>
            <a:ext cx="9232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Indépendant</a:t>
            </a:r>
            <a:endParaRPr sz="1200" dirty="0">
              <a:latin typeface="Trebuchet MS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354204" y="4913992"/>
            <a:ext cx="303530" cy="293370"/>
          </a:xfrm>
          <a:custGeom>
            <a:avLst/>
            <a:gdLst/>
            <a:ahLst/>
            <a:cxnLst/>
            <a:rect l="l" t="t" r="r" b="b"/>
            <a:pathLst>
              <a:path w="303529" h="293370">
                <a:moveTo>
                  <a:pt x="265149" y="58593"/>
                </a:moveTo>
                <a:lnTo>
                  <a:pt x="37878" y="58593"/>
                </a:lnTo>
                <a:lnTo>
                  <a:pt x="2980" y="82464"/>
                </a:lnTo>
                <a:lnTo>
                  <a:pt x="0" y="97655"/>
                </a:lnTo>
                <a:lnTo>
                  <a:pt x="0" y="253906"/>
                </a:lnTo>
                <a:lnTo>
                  <a:pt x="23146" y="289895"/>
                </a:lnTo>
                <a:lnTo>
                  <a:pt x="265149" y="292969"/>
                </a:lnTo>
                <a:lnTo>
                  <a:pt x="279880" y="289895"/>
                </a:lnTo>
                <a:lnTo>
                  <a:pt x="291922" y="281517"/>
                </a:lnTo>
                <a:lnTo>
                  <a:pt x="297208" y="273438"/>
                </a:lnTo>
                <a:lnTo>
                  <a:pt x="37878" y="273437"/>
                </a:lnTo>
                <a:lnTo>
                  <a:pt x="30500" y="271905"/>
                </a:lnTo>
                <a:lnTo>
                  <a:pt x="24480" y="267723"/>
                </a:lnTo>
                <a:lnTo>
                  <a:pt x="20425" y="261516"/>
                </a:lnTo>
                <a:lnTo>
                  <a:pt x="18939" y="253906"/>
                </a:lnTo>
                <a:lnTo>
                  <a:pt x="18939" y="175779"/>
                </a:lnTo>
                <a:lnTo>
                  <a:pt x="303027" y="175780"/>
                </a:lnTo>
                <a:lnTo>
                  <a:pt x="303027" y="156248"/>
                </a:lnTo>
                <a:lnTo>
                  <a:pt x="18939" y="156248"/>
                </a:lnTo>
                <a:lnTo>
                  <a:pt x="18939" y="97655"/>
                </a:lnTo>
                <a:lnTo>
                  <a:pt x="20425" y="90047"/>
                </a:lnTo>
                <a:lnTo>
                  <a:pt x="24480" y="83840"/>
                </a:lnTo>
                <a:lnTo>
                  <a:pt x="30499" y="79657"/>
                </a:lnTo>
                <a:lnTo>
                  <a:pt x="37878" y="78124"/>
                </a:lnTo>
                <a:lnTo>
                  <a:pt x="297206" y="78124"/>
                </a:lnTo>
                <a:lnTo>
                  <a:pt x="291921" y="70046"/>
                </a:lnTo>
                <a:lnTo>
                  <a:pt x="279880" y="61667"/>
                </a:lnTo>
                <a:lnTo>
                  <a:pt x="265149" y="58593"/>
                </a:lnTo>
                <a:close/>
              </a:path>
              <a:path w="303529" h="293370">
                <a:moveTo>
                  <a:pt x="303027" y="175780"/>
                </a:moveTo>
                <a:lnTo>
                  <a:pt x="284088" y="175780"/>
                </a:lnTo>
                <a:lnTo>
                  <a:pt x="284088" y="253906"/>
                </a:lnTo>
                <a:lnTo>
                  <a:pt x="282602" y="261516"/>
                </a:lnTo>
                <a:lnTo>
                  <a:pt x="278546" y="267723"/>
                </a:lnTo>
                <a:lnTo>
                  <a:pt x="272526" y="271905"/>
                </a:lnTo>
                <a:lnTo>
                  <a:pt x="265149" y="273438"/>
                </a:lnTo>
                <a:lnTo>
                  <a:pt x="297208" y="273438"/>
                </a:lnTo>
                <a:lnTo>
                  <a:pt x="300046" y="269099"/>
                </a:lnTo>
                <a:lnTo>
                  <a:pt x="303027" y="253906"/>
                </a:lnTo>
                <a:lnTo>
                  <a:pt x="303027" y="175780"/>
                </a:lnTo>
                <a:close/>
              </a:path>
              <a:path w="303529" h="293370">
                <a:moveTo>
                  <a:pt x="123106" y="175779"/>
                </a:moveTo>
                <a:lnTo>
                  <a:pt x="104167" y="175779"/>
                </a:lnTo>
                <a:lnTo>
                  <a:pt x="104167" y="205076"/>
                </a:lnTo>
                <a:lnTo>
                  <a:pt x="105653" y="212687"/>
                </a:lnTo>
                <a:lnTo>
                  <a:pt x="109707" y="218894"/>
                </a:lnTo>
                <a:lnTo>
                  <a:pt x="115726" y="223075"/>
                </a:lnTo>
                <a:lnTo>
                  <a:pt x="123106" y="224607"/>
                </a:lnTo>
                <a:lnTo>
                  <a:pt x="179923" y="224607"/>
                </a:lnTo>
                <a:lnTo>
                  <a:pt x="187300" y="223075"/>
                </a:lnTo>
                <a:lnTo>
                  <a:pt x="193320" y="218894"/>
                </a:lnTo>
                <a:lnTo>
                  <a:pt x="197376" y="212687"/>
                </a:lnTo>
                <a:lnTo>
                  <a:pt x="198862" y="205076"/>
                </a:lnTo>
                <a:lnTo>
                  <a:pt x="123106" y="205076"/>
                </a:lnTo>
                <a:lnTo>
                  <a:pt x="123106" y="175779"/>
                </a:lnTo>
                <a:close/>
              </a:path>
              <a:path w="303529" h="293370">
                <a:moveTo>
                  <a:pt x="198862" y="175780"/>
                </a:moveTo>
                <a:lnTo>
                  <a:pt x="179923" y="175780"/>
                </a:lnTo>
                <a:lnTo>
                  <a:pt x="179923" y="205076"/>
                </a:lnTo>
                <a:lnTo>
                  <a:pt x="198862" y="205076"/>
                </a:lnTo>
                <a:lnTo>
                  <a:pt x="198862" y="175780"/>
                </a:lnTo>
                <a:close/>
              </a:path>
              <a:path w="303529" h="293370">
                <a:moveTo>
                  <a:pt x="297206" y="78124"/>
                </a:moveTo>
                <a:lnTo>
                  <a:pt x="265149" y="78124"/>
                </a:lnTo>
                <a:lnTo>
                  <a:pt x="272526" y="79657"/>
                </a:lnTo>
                <a:lnTo>
                  <a:pt x="278545" y="83840"/>
                </a:lnTo>
                <a:lnTo>
                  <a:pt x="282601" y="90048"/>
                </a:lnTo>
                <a:lnTo>
                  <a:pt x="284088" y="97655"/>
                </a:lnTo>
                <a:lnTo>
                  <a:pt x="284088" y="156248"/>
                </a:lnTo>
                <a:lnTo>
                  <a:pt x="303027" y="156248"/>
                </a:lnTo>
                <a:lnTo>
                  <a:pt x="303027" y="97655"/>
                </a:lnTo>
                <a:lnTo>
                  <a:pt x="300046" y="82464"/>
                </a:lnTo>
                <a:lnTo>
                  <a:pt x="297206" y="78124"/>
                </a:lnTo>
                <a:close/>
              </a:path>
              <a:path w="303529" h="293370">
                <a:moveTo>
                  <a:pt x="198862" y="0"/>
                </a:moveTo>
                <a:lnTo>
                  <a:pt x="104167" y="0"/>
                </a:lnTo>
                <a:lnTo>
                  <a:pt x="75756" y="29296"/>
                </a:lnTo>
                <a:lnTo>
                  <a:pt x="75756" y="58593"/>
                </a:lnTo>
                <a:lnTo>
                  <a:pt x="94697" y="58593"/>
                </a:lnTo>
                <a:lnTo>
                  <a:pt x="94697" y="23925"/>
                </a:lnTo>
                <a:lnTo>
                  <a:pt x="98958" y="19531"/>
                </a:lnTo>
                <a:lnTo>
                  <a:pt x="225357" y="19531"/>
                </a:lnTo>
                <a:lnTo>
                  <a:pt x="225037" y="17897"/>
                </a:lnTo>
                <a:lnTo>
                  <a:pt x="218946" y="8584"/>
                </a:lnTo>
                <a:lnTo>
                  <a:pt x="209916" y="2303"/>
                </a:lnTo>
                <a:lnTo>
                  <a:pt x="198862" y="0"/>
                </a:lnTo>
                <a:close/>
              </a:path>
              <a:path w="303529" h="293370">
                <a:moveTo>
                  <a:pt x="225357" y="19531"/>
                </a:moveTo>
                <a:lnTo>
                  <a:pt x="204070" y="19531"/>
                </a:lnTo>
                <a:lnTo>
                  <a:pt x="208332" y="23925"/>
                </a:lnTo>
                <a:lnTo>
                  <a:pt x="208332" y="58593"/>
                </a:lnTo>
                <a:lnTo>
                  <a:pt x="227271" y="58593"/>
                </a:lnTo>
                <a:lnTo>
                  <a:pt x="227271" y="29296"/>
                </a:lnTo>
                <a:lnTo>
                  <a:pt x="225357" y="19531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345680" y="5284535"/>
            <a:ext cx="9804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Professionnel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801199" y="5656695"/>
            <a:ext cx="303530" cy="229870"/>
          </a:xfrm>
          <a:custGeom>
            <a:avLst/>
            <a:gdLst/>
            <a:ahLst/>
            <a:cxnLst/>
            <a:rect l="l" t="t" r="r" b="b"/>
            <a:pathLst>
              <a:path w="303529" h="229870">
                <a:moveTo>
                  <a:pt x="80251" y="170633"/>
                </a:moveTo>
                <a:lnTo>
                  <a:pt x="53090" y="170633"/>
                </a:lnTo>
                <a:lnTo>
                  <a:pt x="57773" y="171290"/>
                </a:lnTo>
                <a:lnTo>
                  <a:pt x="57417" y="171290"/>
                </a:lnTo>
                <a:lnTo>
                  <a:pt x="61244" y="173592"/>
                </a:lnTo>
                <a:lnTo>
                  <a:pt x="96702" y="217860"/>
                </a:lnTo>
                <a:lnTo>
                  <a:pt x="106855" y="226412"/>
                </a:lnTo>
                <a:lnTo>
                  <a:pt x="107057" y="226412"/>
                </a:lnTo>
                <a:lnTo>
                  <a:pt x="118228" y="229438"/>
                </a:lnTo>
                <a:lnTo>
                  <a:pt x="129812" y="227140"/>
                </a:lnTo>
                <a:lnTo>
                  <a:pt x="140218" y="219399"/>
                </a:lnTo>
                <a:lnTo>
                  <a:pt x="140976" y="218571"/>
                </a:lnTo>
                <a:lnTo>
                  <a:pt x="141305" y="218097"/>
                </a:lnTo>
                <a:lnTo>
                  <a:pt x="178647" y="218097"/>
                </a:lnTo>
                <a:lnTo>
                  <a:pt x="183208" y="213777"/>
                </a:lnTo>
                <a:lnTo>
                  <a:pt x="185485" y="210603"/>
                </a:lnTo>
                <a:lnTo>
                  <a:pt x="118697" y="210603"/>
                </a:lnTo>
                <a:lnTo>
                  <a:pt x="112730" y="208993"/>
                </a:lnTo>
                <a:lnTo>
                  <a:pt x="107510" y="204603"/>
                </a:lnTo>
                <a:lnTo>
                  <a:pt x="80251" y="170633"/>
                </a:lnTo>
                <a:close/>
              </a:path>
              <a:path w="303529" h="229870">
                <a:moveTo>
                  <a:pt x="178647" y="218097"/>
                </a:moveTo>
                <a:lnTo>
                  <a:pt x="141305" y="218097"/>
                </a:lnTo>
                <a:lnTo>
                  <a:pt x="151574" y="224896"/>
                </a:lnTo>
                <a:lnTo>
                  <a:pt x="162828" y="226413"/>
                </a:lnTo>
                <a:lnTo>
                  <a:pt x="173796" y="222691"/>
                </a:lnTo>
                <a:lnTo>
                  <a:pt x="178647" y="218097"/>
                </a:lnTo>
                <a:close/>
              </a:path>
              <a:path w="303529" h="229870">
                <a:moveTo>
                  <a:pt x="141734" y="194127"/>
                </a:moveTo>
                <a:lnTo>
                  <a:pt x="136698" y="195133"/>
                </a:lnTo>
                <a:lnTo>
                  <a:pt x="136927" y="195133"/>
                </a:lnTo>
                <a:lnTo>
                  <a:pt x="134909" y="196909"/>
                </a:lnTo>
                <a:lnTo>
                  <a:pt x="118697" y="210603"/>
                </a:lnTo>
                <a:lnTo>
                  <a:pt x="185485" y="210603"/>
                </a:lnTo>
                <a:lnTo>
                  <a:pt x="186052" y="209811"/>
                </a:lnTo>
                <a:lnTo>
                  <a:pt x="187027" y="207636"/>
                </a:lnTo>
                <a:lnTo>
                  <a:pt x="160955" y="207636"/>
                </a:lnTo>
                <a:lnTo>
                  <a:pt x="154970" y="206356"/>
                </a:lnTo>
                <a:lnTo>
                  <a:pt x="149698" y="202058"/>
                </a:lnTo>
                <a:lnTo>
                  <a:pt x="144149" y="195133"/>
                </a:lnTo>
                <a:lnTo>
                  <a:pt x="141734" y="194127"/>
                </a:lnTo>
                <a:close/>
              </a:path>
              <a:path w="303529" h="229870">
                <a:moveTo>
                  <a:pt x="53090" y="37878"/>
                </a:moveTo>
                <a:lnTo>
                  <a:pt x="6778" y="37878"/>
                </a:lnTo>
                <a:lnTo>
                  <a:pt x="0" y="46345"/>
                </a:lnTo>
                <a:lnTo>
                  <a:pt x="0" y="179921"/>
                </a:lnTo>
                <a:lnTo>
                  <a:pt x="30337" y="208332"/>
                </a:lnTo>
                <a:lnTo>
                  <a:pt x="39192" y="206098"/>
                </a:lnTo>
                <a:lnTo>
                  <a:pt x="18581" y="189392"/>
                </a:lnTo>
                <a:lnTo>
                  <a:pt x="15169" y="185129"/>
                </a:lnTo>
                <a:lnTo>
                  <a:pt x="15168" y="56817"/>
                </a:lnTo>
                <a:lnTo>
                  <a:pt x="53090" y="56817"/>
                </a:lnTo>
                <a:lnTo>
                  <a:pt x="53090" y="37878"/>
                </a:lnTo>
                <a:close/>
              </a:path>
              <a:path w="303529" h="229870">
                <a:moveTo>
                  <a:pt x="265454" y="169804"/>
                </a:moveTo>
                <a:lnTo>
                  <a:pt x="250286" y="169804"/>
                </a:lnTo>
                <a:lnTo>
                  <a:pt x="250286" y="179921"/>
                </a:lnTo>
                <a:lnTo>
                  <a:pt x="252074" y="190978"/>
                </a:lnTo>
                <a:lnTo>
                  <a:pt x="280623" y="208332"/>
                </a:lnTo>
                <a:lnTo>
                  <a:pt x="289476" y="206098"/>
                </a:lnTo>
                <a:lnTo>
                  <a:pt x="296630" y="200075"/>
                </a:lnTo>
                <a:lnTo>
                  <a:pt x="298160" y="197323"/>
                </a:lnTo>
                <a:lnTo>
                  <a:pt x="301587" y="190978"/>
                </a:lnTo>
                <a:lnTo>
                  <a:pt x="301844" y="189393"/>
                </a:lnTo>
                <a:lnTo>
                  <a:pt x="268867" y="189393"/>
                </a:lnTo>
                <a:lnTo>
                  <a:pt x="265454" y="185129"/>
                </a:lnTo>
                <a:lnTo>
                  <a:pt x="265454" y="169804"/>
                </a:lnTo>
                <a:close/>
              </a:path>
              <a:path w="303529" h="229870">
                <a:moveTo>
                  <a:pt x="185060" y="177380"/>
                </a:moveTo>
                <a:lnTo>
                  <a:pt x="181936" y="177380"/>
                </a:lnTo>
                <a:lnTo>
                  <a:pt x="177097" y="180749"/>
                </a:lnTo>
                <a:lnTo>
                  <a:pt x="175755" y="183827"/>
                </a:lnTo>
                <a:lnTo>
                  <a:pt x="175688" y="185721"/>
                </a:lnTo>
                <a:lnTo>
                  <a:pt x="175835" y="189393"/>
                </a:lnTo>
                <a:lnTo>
                  <a:pt x="175959" y="192470"/>
                </a:lnTo>
                <a:lnTo>
                  <a:pt x="174785" y="196909"/>
                </a:lnTo>
                <a:lnTo>
                  <a:pt x="174676" y="197323"/>
                </a:lnTo>
                <a:lnTo>
                  <a:pt x="171899" y="201255"/>
                </a:lnTo>
                <a:lnTo>
                  <a:pt x="166868" y="205920"/>
                </a:lnTo>
                <a:lnTo>
                  <a:pt x="160955" y="207636"/>
                </a:lnTo>
                <a:lnTo>
                  <a:pt x="187027" y="207636"/>
                </a:lnTo>
                <a:lnTo>
                  <a:pt x="188041" y="205372"/>
                </a:lnTo>
                <a:lnTo>
                  <a:pt x="188267" y="204603"/>
                </a:lnTo>
                <a:lnTo>
                  <a:pt x="189371" y="200460"/>
                </a:lnTo>
                <a:lnTo>
                  <a:pt x="200943" y="200460"/>
                </a:lnTo>
                <a:lnTo>
                  <a:pt x="221930" y="183827"/>
                </a:lnTo>
                <a:lnTo>
                  <a:pt x="193068" y="183827"/>
                </a:lnTo>
                <a:lnTo>
                  <a:pt x="187430" y="179329"/>
                </a:lnTo>
                <a:lnTo>
                  <a:pt x="185060" y="177380"/>
                </a:lnTo>
                <a:close/>
              </a:path>
              <a:path w="303529" h="229870">
                <a:moveTo>
                  <a:pt x="200943" y="200460"/>
                </a:moveTo>
                <a:lnTo>
                  <a:pt x="189371" y="200460"/>
                </a:lnTo>
                <a:lnTo>
                  <a:pt x="196289" y="201255"/>
                </a:lnTo>
                <a:lnTo>
                  <a:pt x="200943" y="200460"/>
                </a:lnTo>
                <a:close/>
              </a:path>
              <a:path w="303529" h="229870">
                <a:moveTo>
                  <a:pt x="53090" y="56817"/>
                </a:moveTo>
                <a:lnTo>
                  <a:pt x="37921" y="56817"/>
                </a:lnTo>
                <a:lnTo>
                  <a:pt x="37922" y="185129"/>
                </a:lnTo>
                <a:lnTo>
                  <a:pt x="34509" y="189392"/>
                </a:lnTo>
                <a:lnTo>
                  <a:pt x="51558" y="189392"/>
                </a:lnTo>
                <a:lnTo>
                  <a:pt x="53090" y="179921"/>
                </a:lnTo>
                <a:lnTo>
                  <a:pt x="53090" y="170633"/>
                </a:lnTo>
                <a:lnTo>
                  <a:pt x="80251" y="170633"/>
                </a:lnTo>
                <a:lnTo>
                  <a:pt x="69158" y="156783"/>
                </a:lnTo>
                <a:lnTo>
                  <a:pt x="61338" y="152404"/>
                </a:lnTo>
                <a:lnTo>
                  <a:pt x="53090" y="151749"/>
                </a:lnTo>
                <a:lnTo>
                  <a:pt x="53090" y="56817"/>
                </a:lnTo>
                <a:close/>
              </a:path>
              <a:path w="303529" h="229870">
                <a:moveTo>
                  <a:pt x="303376" y="56817"/>
                </a:moveTo>
                <a:lnTo>
                  <a:pt x="288207" y="56817"/>
                </a:lnTo>
                <a:lnTo>
                  <a:pt x="288208" y="185129"/>
                </a:lnTo>
                <a:lnTo>
                  <a:pt x="284795" y="189393"/>
                </a:lnTo>
                <a:lnTo>
                  <a:pt x="301844" y="189393"/>
                </a:lnTo>
                <a:lnTo>
                  <a:pt x="303376" y="179921"/>
                </a:lnTo>
                <a:lnTo>
                  <a:pt x="303376" y="56817"/>
                </a:lnTo>
                <a:close/>
              </a:path>
              <a:path w="303529" h="229870">
                <a:moveTo>
                  <a:pt x="186861" y="98838"/>
                </a:moveTo>
                <a:lnTo>
                  <a:pt x="165385" y="98838"/>
                </a:lnTo>
                <a:lnTo>
                  <a:pt x="206391" y="150036"/>
                </a:lnTo>
                <a:lnTo>
                  <a:pt x="209807" y="156566"/>
                </a:lnTo>
                <a:lnTo>
                  <a:pt x="193068" y="183827"/>
                </a:lnTo>
                <a:lnTo>
                  <a:pt x="221930" y="183827"/>
                </a:lnTo>
                <a:lnTo>
                  <a:pt x="224404" y="177972"/>
                </a:lnTo>
                <a:lnTo>
                  <a:pt x="225335" y="171290"/>
                </a:lnTo>
                <a:lnTo>
                  <a:pt x="225426" y="170633"/>
                </a:lnTo>
                <a:lnTo>
                  <a:pt x="225542" y="169804"/>
                </a:lnTo>
                <a:lnTo>
                  <a:pt x="265454" y="169804"/>
                </a:lnTo>
                <a:lnTo>
                  <a:pt x="265454" y="150802"/>
                </a:lnTo>
                <a:lnTo>
                  <a:pt x="224259" y="150802"/>
                </a:lnTo>
                <a:lnTo>
                  <a:pt x="222792" y="145657"/>
                </a:lnTo>
                <a:lnTo>
                  <a:pt x="220422" y="140740"/>
                </a:lnTo>
                <a:lnTo>
                  <a:pt x="186861" y="98838"/>
                </a:lnTo>
                <a:close/>
              </a:path>
              <a:path w="303529" h="229870">
                <a:moveTo>
                  <a:pt x="296594" y="37878"/>
                </a:moveTo>
                <a:lnTo>
                  <a:pt x="250286" y="37878"/>
                </a:lnTo>
                <a:lnTo>
                  <a:pt x="250286" y="150802"/>
                </a:lnTo>
                <a:lnTo>
                  <a:pt x="265454" y="150802"/>
                </a:lnTo>
                <a:lnTo>
                  <a:pt x="265454" y="56817"/>
                </a:lnTo>
                <a:lnTo>
                  <a:pt x="303376" y="56817"/>
                </a:lnTo>
                <a:lnTo>
                  <a:pt x="303376" y="46345"/>
                </a:lnTo>
                <a:lnTo>
                  <a:pt x="296594" y="37878"/>
                </a:lnTo>
                <a:close/>
              </a:path>
              <a:path w="303529" h="229870">
                <a:moveTo>
                  <a:pt x="180320" y="0"/>
                </a:moveTo>
                <a:lnTo>
                  <a:pt x="139327" y="19963"/>
                </a:lnTo>
                <a:lnTo>
                  <a:pt x="100918" y="65103"/>
                </a:lnTo>
                <a:lnTo>
                  <a:pt x="90965" y="94541"/>
                </a:lnTo>
                <a:lnTo>
                  <a:pt x="93735" y="110172"/>
                </a:lnTo>
                <a:lnTo>
                  <a:pt x="101632" y="123577"/>
                </a:lnTo>
                <a:lnTo>
                  <a:pt x="111771" y="131162"/>
                </a:lnTo>
                <a:lnTo>
                  <a:pt x="123051" y="133597"/>
                </a:lnTo>
                <a:lnTo>
                  <a:pt x="134287" y="130903"/>
                </a:lnTo>
                <a:lnTo>
                  <a:pt x="144294" y="123103"/>
                </a:lnTo>
                <a:lnTo>
                  <a:pt x="151663" y="114625"/>
                </a:lnTo>
                <a:lnTo>
                  <a:pt x="122901" y="114625"/>
                </a:lnTo>
                <a:lnTo>
                  <a:pt x="117007" y="113347"/>
                </a:lnTo>
                <a:lnTo>
                  <a:pt x="111726" y="109373"/>
                </a:lnTo>
                <a:lnTo>
                  <a:pt x="107594" y="102356"/>
                </a:lnTo>
                <a:lnTo>
                  <a:pt x="106212" y="94541"/>
                </a:lnTo>
                <a:lnTo>
                  <a:pt x="106151" y="94195"/>
                </a:lnTo>
                <a:lnTo>
                  <a:pt x="148930" y="34508"/>
                </a:lnTo>
                <a:lnTo>
                  <a:pt x="180320" y="18939"/>
                </a:lnTo>
                <a:lnTo>
                  <a:pt x="220493" y="18939"/>
                </a:lnTo>
                <a:lnTo>
                  <a:pt x="219423" y="17818"/>
                </a:lnTo>
                <a:lnTo>
                  <a:pt x="210708" y="10163"/>
                </a:lnTo>
                <a:lnTo>
                  <a:pt x="201135" y="4579"/>
                </a:lnTo>
                <a:lnTo>
                  <a:pt x="190930" y="1160"/>
                </a:lnTo>
                <a:lnTo>
                  <a:pt x="180320" y="0"/>
                </a:lnTo>
                <a:close/>
              </a:path>
              <a:path w="303529" h="229870">
                <a:moveTo>
                  <a:pt x="173159" y="64037"/>
                </a:moveTo>
                <a:lnTo>
                  <a:pt x="134005" y="109136"/>
                </a:lnTo>
                <a:lnTo>
                  <a:pt x="128777" y="113218"/>
                </a:lnTo>
                <a:lnTo>
                  <a:pt x="122901" y="114625"/>
                </a:lnTo>
                <a:lnTo>
                  <a:pt x="151663" y="114625"/>
                </a:lnTo>
                <a:lnTo>
                  <a:pt x="165385" y="98838"/>
                </a:lnTo>
                <a:lnTo>
                  <a:pt x="186861" y="98838"/>
                </a:lnTo>
                <a:lnTo>
                  <a:pt x="176569" y="85988"/>
                </a:lnTo>
                <a:lnTo>
                  <a:pt x="183448" y="77950"/>
                </a:lnTo>
                <a:lnTo>
                  <a:pt x="183638" y="71968"/>
                </a:lnTo>
                <a:lnTo>
                  <a:pt x="177950" y="64274"/>
                </a:lnTo>
                <a:lnTo>
                  <a:pt x="173159" y="64037"/>
                </a:lnTo>
                <a:close/>
              </a:path>
              <a:path w="303529" h="229870">
                <a:moveTo>
                  <a:pt x="129220" y="0"/>
                </a:moveTo>
                <a:lnTo>
                  <a:pt x="125093" y="0"/>
                </a:lnTo>
                <a:lnTo>
                  <a:pt x="112691" y="1364"/>
                </a:lnTo>
                <a:lnTo>
                  <a:pt x="113022" y="1364"/>
                </a:lnTo>
                <a:lnTo>
                  <a:pt x="101726" y="5156"/>
                </a:lnTo>
                <a:lnTo>
                  <a:pt x="90978" y="11412"/>
                </a:lnTo>
                <a:lnTo>
                  <a:pt x="81185" y="19963"/>
                </a:lnTo>
                <a:lnTo>
                  <a:pt x="68261" y="33561"/>
                </a:lnTo>
                <a:lnTo>
                  <a:pt x="68261" y="56817"/>
                </a:lnTo>
                <a:lnTo>
                  <a:pt x="67743" y="56817"/>
                </a:lnTo>
                <a:lnTo>
                  <a:pt x="69538" y="56406"/>
                </a:lnTo>
                <a:lnTo>
                  <a:pt x="70770" y="55696"/>
                </a:lnTo>
                <a:lnTo>
                  <a:pt x="90963" y="34508"/>
                </a:lnTo>
                <a:lnTo>
                  <a:pt x="95888" y="29917"/>
                </a:lnTo>
                <a:lnTo>
                  <a:pt x="101163" y="26096"/>
                </a:lnTo>
                <a:lnTo>
                  <a:pt x="106731" y="23062"/>
                </a:lnTo>
                <a:lnTo>
                  <a:pt x="112534" y="20832"/>
                </a:lnTo>
                <a:lnTo>
                  <a:pt x="129220" y="0"/>
                </a:lnTo>
                <a:close/>
              </a:path>
              <a:path w="303529" h="229870">
                <a:moveTo>
                  <a:pt x="220493" y="18939"/>
                </a:moveTo>
                <a:lnTo>
                  <a:pt x="180320" y="18939"/>
                </a:lnTo>
                <a:lnTo>
                  <a:pt x="188289" y="19813"/>
                </a:lnTo>
                <a:lnTo>
                  <a:pt x="195949" y="22386"/>
                </a:lnTo>
                <a:lnTo>
                  <a:pt x="203129" y="26579"/>
                </a:lnTo>
                <a:lnTo>
                  <a:pt x="209659" y="32314"/>
                </a:lnTo>
                <a:lnTo>
                  <a:pt x="232083" y="55870"/>
                </a:lnTo>
                <a:lnTo>
                  <a:pt x="233879" y="56817"/>
                </a:lnTo>
                <a:lnTo>
                  <a:pt x="235066" y="56817"/>
                </a:lnTo>
                <a:lnTo>
                  <a:pt x="235066" y="34208"/>
                </a:lnTo>
                <a:lnTo>
                  <a:pt x="220493" y="18939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354204" y="5618816"/>
            <a:ext cx="303530" cy="303530"/>
          </a:xfrm>
          <a:custGeom>
            <a:avLst/>
            <a:gdLst/>
            <a:ahLst/>
            <a:cxnLst/>
            <a:rect l="l" t="t" r="r" b="b"/>
            <a:pathLst>
              <a:path w="303529" h="303529">
                <a:moveTo>
                  <a:pt x="151542" y="189347"/>
                </a:moveTo>
                <a:lnTo>
                  <a:pt x="144407" y="190735"/>
                </a:lnTo>
                <a:lnTo>
                  <a:pt x="138139" y="194898"/>
                </a:lnTo>
                <a:lnTo>
                  <a:pt x="56936" y="276098"/>
                </a:lnTo>
                <a:lnTo>
                  <a:pt x="55338" y="284206"/>
                </a:lnTo>
                <a:lnTo>
                  <a:pt x="61256" y="298411"/>
                </a:lnTo>
                <a:lnTo>
                  <a:pt x="68122" y="303027"/>
                </a:lnTo>
                <a:lnTo>
                  <a:pt x="234965" y="303027"/>
                </a:lnTo>
                <a:lnTo>
                  <a:pt x="241886" y="298411"/>
                </a:lnTo>
                <a:lnTo>
                  <a:pt x="244845" y="291308"/>
                </a:lnTo>
                <a:lnTo>
                  <a:pt x="247749" y="284206"/>
                </a:lnTo>
                <a:lnTo>
                  <a:pt x="75638" y="284206"/>
                </a:lnTo>
                <a:lnTo>
                  <a:pt x="151515" y="208329"/>
                </a:lnTo>
                <a:lnTo>
                  <a:pt x="178377" y="208329"/>
                </a:lnTo>
                <a:lnTo>
                  <a:pt x="164946" y="194898"/>
                </a:lnTo>
                <a:lnTo>
                  <a:pt x="158678" y="190735"/>
                </a:lnTo>
                <a:lnTo>
                  <a:pt x="151542" y="189347"/>
                </a:lnTo>
                <a:close/>
              </a:path>
              <a:path w="303529" h="303529">
                <a:moveTo>
                  <a:pt x="178377" y="208329"/>
                </a:moveTo>
                <a:lnTo>
                  <a:pt x="151515" y="208329"/>
                </a:lnTo>
                <a:lnTo>
                  <a:pt x="227390" y="284206"/>
                </a:lnTo>
                <a:lnTo>
                  <a:pt x="247749" y="284206"/>
                </a:lnTo>
                <a:lnTo>
                  <a:pt x="246092" y="276098"/>
                </a:lnTo>
                <a:lnTo>
                  <a:pt x="240702" y="270653"/>
                </a:lnTo>
                <a:lnTo>
                  <a:pt x="178377" y="208329"/>
                </a:lnTo>
                <a:close/>
              </a:path>
              <a:path w="303529" h="303529">
                <a:moveTo>
                  <a:pt x="18820" y="55341"/>
                </a:moveTo>
                <a:lnTo>
                  <a:pt x="11718" y="58300"/>
                </a:lnTo>
                <a:lnTo>
                  <a:pt x="11567" y="58300"/>
                </a:lnTo>
                <a:lnTo>
                  <a:pt x="4616" y="61196"/>
                </a:lnTo>
                <a:lnTo>
                  <a:pt x="0" y="68125"/>
                </a:lnTo>
                <a:lnTo>
                  <a:pt x="0" y="234905"/>
                </a:lnTo>
                <a:lnTo>
                  <a:pt x="4616" y="241830"/>
                </a:lnTo>
                <a:lnTo>
                  <a:pt x="18821" y="247749"/>
                </a:lnTo>
                <a:lnTo>
                  <a:pt x="26929" y="246091"/>
                </a:lnTo>
                <a:lnTo>
                  <a:pt x="32374" y="240706"/>
                </a:lnTo>
                <a:lnTo>
                  <a:pt x="45809" y="227271"/>
                </a:lnTo>
                <a:lnTo>
                  <a:pt x="18939" y="227271"/>
                </a:lnTo>
                <a:lnTo>
                  <a:pt x="18939" y="75756"/>
                </a:lnTo>
                <a:lnTo>
                  <a:pt x="45749" y="75756"/>
                </a:lnTo>
                <a:lnTo>
                  <a:pt x="26929" y="56935"/>
                </a:lnTo>
                <a:lnTo>
                  <a:pt x="18820" y="55341"/>
                </a:lnTo>
                <a:close/>
              </a:path>
              <a:path w="303529" h="303529">
                <a:moveTo>
                  <a:pt x="284358" y="55341"/>
                </a:moveTo>
                <a:lnTo>
                  <a:pt x="194856" y="138136"/>
                </a:lnTo>
                <a:lnTo>
                  <a:pt x="189359" y="151544"/>
                </a:lnTo>
                <a:lnTo>
                  <a:pt x="190774" y="158679"/>
                </a:lnTo>
                <a:lnTo>
                  <a:pt x="194956" y="164951"/>
                </a:lnTo>
                <a:lnTo>
                  <a:pt x="276095" y="246091"/>
                </a:lnTo>
                <a:lnTo>
                  <a:pt x="284507" y="247749"/>
                </a:lnTo>
                <a:lnTo>
                  <a:pt x="284065" y="247749"/>
                </a:lnTo>
                <a:lnTo>
                  <a:pt x="298269" y="241830"/>
                </a:lnTo>
                <a:lnTo>
                  <a:pt x="299127" y="240706"/>
                </a:lnTo>
                <a:lnTo>
                  <a:pt x="303027" y="234906"/>
                </a:lnTo>
                <a:lnTo>
                  <a:pt x="303027" y="227271"/>
                </a:lnTo>
                <a:lnTo>
                  <a:pt x="284088" y="227271"/>
                </a:lnTo>
                <a:lnTo>
                  <a:pt x="208364" y="151544"/>
                </a:lnTo>
                <a:lnTo>
                  <a:pt x="284088" y="75756"/>
                </a:lnTo>
                <a:lnTo>
                  <a:pt x="303027" y="75756"/>
                </a:lnTo>
                <a:lnTo>
                  <a:pt x="303027" y="68125"/>
                </a:lnTo>
                <a:lnTo>
                  <a:pt x="298448" y="61196"/>
                </a:lnTo>
                <a:lnTo>
                  <a:pt x="291593" y="58300"/>
                </a:lnTo>
                <a:lnTo>
                  <a:pt x="291460" y="58300"/>
                </a:lnTo>
                <a:lnTo>
                  <a:pt x="284358" y="55341"/>
                </a:lnTo>
                <a:close/>
              </a:path>
              <a:path w="303529" h="303529">
                <a:moveTo>
                  <a:pt x="45749" y="75756"/>
                </a:moveTo>
                <a:lnTo>
                  <a:pt x="18939" y="75756"/>
                </a:lnTo>
                <a:lnTo>
                  <a:pt x="94666" y="151544"/>
                </a:lnTo>
                <a:lnTo>
                  <a:pt x="18939" y="227271"/>
                </a:lnTo>
                <a:lnTo>
                  <a:pt x="45809" y="227271"/>
                </a:lnTo>
                <a:lnTo>
                  <a:pt x="108129" y="164951"/>
                </a:lnTo>
                <a:lnTo>
                  <a:pt x="112292" y="158679"/>
                </a:lnTo>
                <a:lnTo>
                  <a:pt x="113680" y="151544"/>
                </a:lnTo>
                <a:lnTo>
                  <a:pt x="112292" y="144408"/>
                </a:lnTo>
                <a:lnTo>
                  <a:pt x="108128" y="138136"/>
                </a:lnTo>
                <a:lnTo>
                  <a:pt x="45749" y="75756"/>
                </a:lnTo>
                <a:close/>
              </a:path>
              <a:path w="303529" h="303529">
                <a:moveTo>
                  <a:pt x="303027" y="75756"/>
                </a:moveTo>
                <a:lnTo>
                  <a:pt x="284088" y="75756"/>
                </a:lnTo>
                <a:lnTo>
                  <a:pt x="284088" y="227271"/>
                </a:lnTo>
                <a:lnTo>
                  <a:pt x="303027" y="227271"/>
                </a:lnTo>
                <a:lnTo>
                  <a:pt x="303027" y="75756"/>
                </a:lnTo>
                <a:close/>
              </a:path>
              <a:path w="303529" h="303529">
                <a:moveTo>
                  <a:pt x="234902" y="0"/>
                </a:moveTo>
                <a:lnTo>
                  <a:pt x="68121" y="0"/>
                </a:lnTo>
                <a:lnTo>
                  <a:pt x="61196" y="4616"/>
                </a:lnTo>
                <a:lnTo>
                  <a:pt x="55302" y="18939"/>
                </a:lnTo>
                <a:lnTo>
                  <a:pt x="56935" y="26932"/>
                </a:lnTo>
                <a:lnTo>
                  <a:pt x="62321" y="32377"/>
                </a:lnTo>
                <a:lnTo>
                  <a:pt x="138076" y="108134"/>
                </a:lnTo>
                <a:lnTo>
                  <a:pt x="144347" y="112293"/>
                </a:lnTo>
                <a:lnTo>
                  <a:pt x="151483" y="113679"/>
                </a:lnTo>
                <a:lnTo>
                  <a:pt x="158619" y="112293"/>
                </a:lnTo>
                <a:lnTo>
                  <a:pt x="164890" y="108134"/>
                </a:lnTo>
                <a:lnTo>
                  <a:pt x="178329" y="94695"/>
                </a:lnTo>
                <a:lnTo>
                  <a:pt x="151515" y="94695"/>
                </a:lnTo>
                <a:lnTo>
                  <a:pt x="75756" y="18939"/>
                </a:lnTo>
                <a:lnTo>
                  <a:pt x="247735" y="18939"/>
                </a:lnTo>
                <a:lnTo>
                  <a:pt x="241767" y="4616"/>
                </a:lnTo>
                <a:lnTo>
                  <a:pt x="234902" y="0"/>
                </a:lnTo>
                <a:close/>
              </a:path>
              <a:path w="303529" h="303529">
                <a:moveTo>
                  <a:pt x="247662" y="18939"/>
                </a:moveTo>
                <a:lnTo>
                  <a:pt x="227271" y="18939"/>
                </a:lnTo>
                <a:lnTo>
                  <a:pt x="151515" y="94695"/>
                </a:lnTo>
                <a:lnTo>
                  <a:pt x="178329" y="94695"/>
                </a:lnTo>
                <a:lnTo>
                  <a:pt x="246091" y="26933"/>
                </a:lnTo>
                <a:lnTo>
                  <a:pt x="247662" y="18939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3800475" y="6265610"/>
            <a:ext cx="7029450" cy="361950"/>
            <a:chOff x="3800475" y="6477000"/>
            <a:chExt cx="7029450" cy="361950"/>
          </a:xfrm>
        </p:grpSpPr>
        <p:sp>
          <p:nvSpPr>
            <p:cNvPr id="13" name="object 13"/>
            <p:cNvSpPr/>
            <p:nvPr/>
          </p:nvSpPr>
          <p:spPr>
            <a:xfrm>
              <a:off x="3800475" y="6477000"/>
              <a:ext cx="7029450" cy="361950"/>
            </a:xfrm>
            <a:custGeom>
              <a:avLst/>
              <a:gdLst/>
              <a:ahLst/>
              <a:cxnLst/>
              <a:rect l="l" t="t" r="r" b="b"/>
              <a:pathLst>
                <a:path w="7029450" h="361950">
                  <a:moveTo>
                    <a:pt x="6977888" y="0"/>
                  </a:moveTo>
                  <a:lnTo>
                    <a:pt x="51562" y="0"/>
                  </a:lnTo>
                  <a:lnTo>
                    <a:pt x="31503" y="4056"/>
                  </a:lnTo>
                  <a:lnTo>
                    <a:pt x="15112" y="15112"/>
                  </a:lnTo>
                  <a:lnTo>
                    <a:pt x="4056" y="31503"/>
                  </a:lnTo>
                  <a:lnTo>
                    <a:pt x="0" y="51562"/>
                  </a:lnTo>
                  <a:lnTo>
                    <a:pt x="0" y="310388"/>
                  </a:lnTo>
                  <a:lnTo>
                    <a:pt x="4056" y="330446"/>
                  </a:lnTo>
                  <a:lnTo>
                    <a:pt x="15112" y="346837"/>
                  </a:lnTo>
                  <a:lnTo>
                    <a:pt x="31503" y="357893"/>
                  </a:lnTo>
                  <a:lnTo>
                    <a:pt x="51562" y="361950"/>
                  </a:lnTo>
                  <a:lnTo>
                    <a:pt x="6977888" y="361950"/>
                  </a:lnTo>
                  <a:lnTo>
                    <a:pt x="6997946" y="357893"/>
                  </a:lnTo>
                  <a:lnTo>
                    <a:pt x="7014336" y="346837"/>
                  </a:lnTo>
                  <a:lnTo>
                    <a:pt x="7025393" y="330446"/>
                  </a:lnTo>
                  <a:lnTo>
                    <a:pt x="7029450" y="310388"/>
                  </a:lnTo>
                  <a:lnTo>
                    <a:pt x="7029450" y="51562"/>
                  </a:lnTo>
                  <a:lnTo>
                    <a:pt x="7025393" y="31503"/>
                  </a:lnTo>
                  <a:lnTo>
                    <a:pt x="7014336" y="15112"/>
                  </a:lnTo>
                  <a:lnTo>
                    <a:pt x="6997946" y="4056"/>
                  </a:lnTo>
                  <a:lnTo>
                    <a:pt x="6977888" y="0"/>
                  </a:lnTo>
                  <a:close/>
                </a:path>
              </a:pathLst>
            </a:custGeom>
            <a:solidFill>
              <a:srgbClr val="C0D7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6638926"/>
              <a:ext cx="152400" cy="123823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786759" y="5986781"/>
            <a:ext cx="6123305" cy="8712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71240" algn="l"/>
              </a:tabLst>
            </a:pP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Constructif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	</a:t>
            </a: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Efficace</a:t>
            </a:r>
            <a:endParaRPr sz="1200">
              <a:latin typeface="Trebuchet MS"/>
              <a:cs typeface="Trebuchet MS"/>
            </a:endParaRPr>
          </a:p>
          <a:p>
            <a:pPr marL="413384">
              <a:lnSpc>
                <a:spcPct val="100000"/>
              </a:lnSpc>
              <a:spcBef>
                <a:spcPts val="1385"/>
              </a:spcBef>
            </a:pPr>
            <a:r>
              <a:rPr sz="950" b="1" spc="-55" dirty="0">
                <a:latin typeface="Gill Sans MT"/>
                <a:cs typeface="Gill Sans MT"/>
              </a:rPr>
              <a:t>Zéro</a:t>
            </a:r>
            <a:r>
              <a:rPr sz="950" b="1" spc="60" dirty="0">
                <a:latin typeface="Gill Sans MT"/>
                <a:cs typeface="Gill Sans MT"/>
              </a:rPr>
              <a:t> </a:t>
            </a:r>
            <a:r>
              <a:rPr sz="950" b="1" spc="-25" dirty="0">
                <a:latin typeface="Gill Sans MT"/>
                <a:cs typeface="Gill Sans MT"/>
              </a:rPr>
              <a:t>politique</a:t>
            </a:r>
            <a:r>
              <a:rPr sz="950" b="1" spc="5" dirty="0">
                <a:latin typeface="Gill Sans MT"/>
                <a:cs typeface="Gill Sans MT"/>
              </a:rPr>
              <a:t> </a:t>
            </a:r>
            <a:r>
              <a:rPr sz="950" b="1" spc="-20" dirty="0">
                <a:latin typeface="Gill Sans MT"/>
                <a:cs typeface="Gill Sans MT"/>
              </a:rPr>
              <a:t>partisane.</a:t>
            </a:r>
            <a:r>
              <a:rPr sz="950" b="1" spc="20" dirty="0">
                <a:latin typeface="Gill Sans MT"/>
                <a:cs typeface="Gill Sans MT"/>
              </a:rPr>
              <a:t> </a:t>
            </a:r>
            <a:r>
              <a:rPr sz="950" b="1" spc="-55" dirty="0">
                <a:latin typeface="Gill Sans MT"/>
                <a:cs typeface="Gill Sans MT"/>
              </a:rPr>
              <a:t>Zéro</a:t>
            </a:r>
            <a:r>
              <a:rPr sz="950" b="1" spc="65" dirty="0">
                <a:latin typeface="Gill Sans MT"/>
                <a:cs typeface="Gill Sans MT"/>
              </a:rPr>
              <a:t> </a:t>
            </a:r>
            <a:r>
              <a:rPr sz="950" b="1" spc="-30" dirty="0">
                <a:latin typeface="Gill Sans MT"/>
                <a:cs typeface="Gill Sans MT"/>
              </a:rPr>
              <a:t>polémique.</a:t>
            </a:r>
            <a:r>
              <a:rPr sz="950" b="1" spc="-70" dirty="0">
                <a:latin typeface="Gill Sans MT"/>
                <a:cs typeface="Gill Sans MT"/>
              </a:rPr>
              <a:t> </a:t>
            </a:r>
            <a:r>
              <a:rPr sz="950" b="1" dirty="0">
                <a:latin typeface="Gill Sans MT"/>
                <a:cs typeface="Gill Sans MT"/>
              </a:rPr>
              <a:t>100</a:t>
            </a:r>
            <a:r>
              <a:rPr sz="950" b="1" spc="50" dirty="0">
                <a:latin typeface="Gill Sans MT"/>
                <a:cs typeface="Gill Sans MT"/>
              </a:rPr>
              <a:t> </a:t>
            </a:r>
            <a:r>
              <a:rPr sz="950" b="1" dirty="0">
                <a:latin typeface="Gill Sans MT"/>
                <a:cs typeface="Gill Sans MT"/>
              </a:rPr>
              <a:t>%</a:t>
            </a:r>
            <a:r>
              <a:rPr sz="950" b="1" spc="-50" dirty="0">
                <a:latin typeface="Gill Sans MT"/>
                <a:cs typeface="Gill Sans MT"/>
              </a:rPr>
              <a:t> </a:t>
            </a:r>
            <a:r>
              <a:rPr sz="950" b="1" dirty="0">
                <a:latin typeface="Gill Sans MT"/>
                <a:cs typeface="Gill Sans MT"/>
              </a:rPr>
              <a:t>défense des</a:t>
            </a:r>
            <a:r>
              <a:rPr sz="950" b="1" spc="30" dirty="0">
                <a:latin typeface="Gill Sans MT"/>
                <a:cs typeface="Gill Sans MT"/>
              </a:rPr>
              <a:t> </a:t>
            </a:r>
            <a:r>
              <a:rPr sz="950" b="1" spc="-10" dirty="0">
                <a:latin typeface="Gill Sans MT"/>
                <a:cs typeface="Gill Sans MT"/>
              </a:rPr>
              <a:t>agents.</a:t>
            </a:r>
            <a:endParaRPr sz="9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445"/>
              </a:spcBef>
            </a:pPr>
            <a:endParaRPr sz="9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950" spc="2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950" spc="1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élections</a:t>
            </a:r>
            <a:r>
              <a:rPr sz="950" spc="1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professionnelles</a:t>
            </a:r>
            <a:r>
              <a:rPr sz="950" spc="1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2026,</a:t>
            </a:r>
            <a:r>
              <a:rPr sz="95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950" spc="1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9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porte</a:t>
            </a:r>
            <a:r>
              <a:rPr sz="950" spc="1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spc="50" dirty="0">
                <a:solidFill>
                  <a:srgbClr val="272424"/>
                </a:solidFill>
                <a:latin typeface="Gill Sans MT"/>
                <a:cs typeface="Gill Sans MT"/>
              </a:rPr>
              <a:t>un</a:t>
            </a:r>
            <a:r>
              <a:rPr sz="950" spc="114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programme</a:t>
            </a:r>
            <a:r>
              <a:rPr sz="950" spc="1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structuré</a:t>
            </a:r>
            <a:r>
              <a:rPr sz="950" spc="1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autour</a:t>
            </a:r>
            <a:r>
              <a:rPr sz="950" spc="2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950" spc="2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b="1" spc="-10" dirty="0">
                <a:solidFill>
                  <a:srgbClr val="272424"/>
                </a:solidFill>
                <a:latin typeface="Gill Sans MT"/>
                <a:cs typeface="Gill Sans MT"/>
              </a:rPr>
              <a:t>trois</a:t>
            </a:r>
            <a:r>
              <a:rPr sz="950" b="1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b="1" spc="-25" dirty="0">
                <a:solidFill>
                  <a:srgbClr val="272424"/>
                </a:solidFill>
                <a:latin typeface="Gill Sans MT"/>
                <a:cs typeface="Gill Sans MT"/>
              </a:rPr>
              <a:t>priorités</a:t>
            </a:r>
            <a:r>
              <a:rPr sz="950" b="1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b="1" spc="-10" dirty="0">
                <a:solidFill>
                  <a:srgbClr val="272424"/>
                </a:solidFill>
                <a:latin typeface="Gill Sans MT"/>
                <a:cs typeface="Gill Sans MT"/>
              </a:rPr>
              <a:t>majeures</a:t>
            </a:r>
            <a:r>
              <a:rPr sz="950" spc="-10" dirty="0">
                <a:solidFill>
                  <a:srgbClr val="272424"/>
                </a:solidFill>
                <a:latin typeface="Gill Sans MT"/>
                <a:cs typeface="Gill Sans MT"/>
              </a:rPr>
              <a:t>.</a:t>
            </a:r>
            <a:endParaRPr sz="950">
              <a:latin typeface="Gill Sans MT"/>
              <a:cs typeface="Gill Sans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801490" y="7229475"/>
            <a:ext cx="2312670" cy="379095"/>
            <a:chOff x="3801490" y="7497127"/>
            <a:chExt cx="2312670" cy="379095"/>
          </a:xfrm>
        </p:grpSpPr>
        <p:sp>
          <p:nvSpPr>
            <p:cNvPr id="17" name="object 17"/>
            <p:cNvSpPr/>
            <p:nvPr/>
          </p:nvSpPr>
          <p:spPr>
            <a:xfrm>
              <a:off x="3986275" y="7624762"/>
              <a:ext cx="2124075" cy="123825"/>
            </a:xfrm>
            <a:custGeom>
              <a:avLst/>
              <a:gdLst/>
              <a:ahLst/>
              <a:cxnLst/>
              <a:rect l="l" t="t" r="r" b="b"/>
              <a:pathLst>
                <a:path w="2124075" h="123825">
                  <a:moveTo>
                    <a:pt x="2072004" y="0"/>
                  </a:moveTo>
                  <a:lnTo>
                    <a:pt x="51943" y="0"/>
                  </a:lnTo>
                  <a:lnTo>
                    <a:pt x="31718" y="4090"/>
                  </a:lnTo>
                  <a:lnTo>
                    <a:pt x="15208" y="15244"/>
                  </a:lnTo>
                  <a:lnTo>
                    <a:pt x="4079" y="31787"/>
                  </a:lnTo>
                  <a:lnTo>
                    <a:pt x="0" y="52044"/>
                  </a:lnTo>
                  <a:lnTo>
                    <a:pt x="0" y="71780"/>
                  </a:lnTo>
                  <a:lnTo>
                    <a:pt x="4079" y="92037"/>
                  </a:lnTo>
                  <a:lnTo>
                    <a:pt x="15208" y="108580"/>
                  </a:lnTo>
                  <a:lnTo>
                    <a:pt x="31718" y="119734"/>
                  </a:lnTo>
                  <a:lnTo>
                    <a:pt x="51943" y="123825"/>
                  </a:lnTo>
                  <a:lnTo>
                    <a:pt x="2072004" y="123825"/>
                  </a:lnTo>
                  <a:lnTo>
                    <a:pt x="2092249" y="119734"/>
                  </a:lnTo>
                  <a:lnTo>
                    <a:pt x="2108803" y="108580"/>
                  </a:lnTo>
                  <a:lnTo>
                    <a:pt x="2119975" y="92037"/>
                  </a:lnTo>
                  <a:lnTo>
                    <a:pt x="2124075" y="71780"/>
                  </a:lnTo>
                  <a:lnTo>
                    <a:pt x="2124075" y="52044"/>
                  </a:lnTo>
                  <a:lnTo>
                    <a:pt x="2119975" y="31787"/>
                  </a:lnTo>
                  <a:lnTo>
                    <a:pt x="2108803" y="15244"/>
                  </a:lnTo>
                  <a:lnTo>
                    <a:pt x="2092249" y="4090"/>
                  </a:lnTo>
                  <a:lnTo>
                    <a:pt x="2072004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986275" y="7624762"/>
              <a:ext cx="2124075" cy="123825"/>
            </a:xfrm>
            <a:custGeom>
              <a:avLst/>
              <a:gdLst/>
              <a:ahLst/>
              <a:cxnLst/>
              <a:rect l="l" t="t" r="r" b="b"/>
              <a:pathLst>
                <a:path w="2124075" h="123825">
                  <a:moveTo>
                    <a:pt x="0" y="52044"/>
                  </a:moveTo>
                  <a:lnTo>
                    <a:pt x="4079" y="31787"/>
                  </a:lnTo>
                  <a:lnTo>
                    <a:pt x="15208" y="15244"/>
                  </a:lnTo>
                  <a:lnTo>
                    <a:pt x="31718" y="4090"/>
                  </a:lnTo>
                  <a:lnTo>
                    <a:pt x="51943" y="0"/>
                  </a:lnTo>
                  <a:lnTo>
                    <a:pt x="2072004" y="0"/>
                  </a:lnTo>
                  <a:lnTo>
                    <a:pt x="2092249" y="4090"/>
                  </a:lnTo>
                  <a:lnTo>
                    <a:pt x="2108803" y="15244"/>
                  </a:lnTo>
                  <a:lnTo>
                    <a:pt x="2119975" y="31787"/>
                  </a:lnTo>
                  <a:lnTo>
                    <a:pt x="2124075" y="52044"/>
                  </a:lnTo>
                  <a:lnTo>
                    <a:pt x="2124075" y="71780"/>
                  </a:lnTo>
                  <a:lnTo>
                    <a:pt x="2119975" y="92037"/>
                  </a:lnTo>
                  <a:lnTo>
                    <a:pt x="2108803" y="108580"/>
                  </a:lnTo>
                  <a:lnTo>
                    <a:pt x="2092249" y="119734"/>
                  </a:lnTo>
                  <a:lnTo>
                    <a:pt x="2072004" y="123825"/>
                  </a:lnTo>
                  <a:lnTo>
                    <a:pt x="51943" y="123825"/>
                  </a:lnTo>
                  <a:lnTo>
                    <a:pt x="31718" y="119734"/>
                  </a:lnTo>
                  <a:lnTo>
                    <a:pt x="15208" y="108580"/>
                  </a:lnTo>
                  <a:lnTo>
                    <a:pt x="4079" y="92037"/>
                  </a:lnTo>
                  <a:lnTo>
                    <a:pt x="0" y="71780"/>
                  </a:lnTo>
                  <a:lnTo>
                    <a:pt x="0" y="52044"/>
                  </a:lnTo>
                  <a:close/>
                </a:path>
              </a:pathLst>
            </a:custGeom>
            <a:ln w="762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805300" y="7500937"/>
              <a:ext cx="371475" cy="371475"/>
            </a:xfrm>
            <a:custGeom>
              <a:avLst/>
              <a:gdLst/>
              <a:ahLst/>
              <a:cxnLst/>
              <a:rect l="l" t="t" r="r" b="b"/>
              <a:pathLst>
                <a:path w="371475" h="371475">
                  <a:moveTo>
                    <a:pt x="185674" y="0"/>
                  </a:moveTo>
                  <a:lnTo>
                    <a:pt x="136289" y="6634"/>
                  </a:lnTo>
                  <a:lnTo>
                    <a:pt x="91929" y="25359"/>
                  </a:lnTo>
                  <a:lnTo>
                    <a:pt x="54356" y="54402"/>
                  </a:lnTo>
                  <a:lnTo>
                    <a:pt x="25334" y="91993"/>
                  </a:lnTo>
                  <a:lnTo>
                    <a:pt x="6627" y="136361"/>
                  </a:lnTo>
                  <a:lnTo>
                    <a:pt x="0" y="185737"/>
                  </a:lnTo>
                  <a:lnTo>
                    <a:pt x="6627" y="235113"/>
                  </a:lnTo>
                  <a:lnTo>
                    <a:pt x="25334" y="279481"/>
                  </a:lnTo>
                  <a:lnTo>
                    <a:pt x="54355" y="317072"/>
                  </a:lnTo>
                  <a:lnTo>
                    <a:pt x="91929" y="346115"/>
                  </a:lnTo>
                  <a:lnTo>
                    <a:pt x="136289" y="364840"/>
                  </a:lnTo>
                  <a:lnTo>
                    <a:pt x="185674" y="371475"/>
                  </a:lnTo>
                  <a:lnTo>
                    <a:pt x="235067" y="364840"/>
                  </a:lnTo>
                  <a:lnTo>
                    <a:pt x="279451" y="346115"/>
                  </a:lnTo>
                  <a:lnTo>
                    <a:pt x="317055" y="317072"/>
                  </a:lnTo>
                  <a:lnTo>
                    <a:pt x="346107" y="279481"/>
                  </a:lnTo>
                  <a:lnTo>
                    <a:pt x="364838" y="235113"/>
                  </a:lnTo>
                  <a:lnTo>
                    <a:pt x="371475" y="185737"/>
                  </a:lnTo>
                  <a:lnTo>
                    <a:pt x="364838" y="136361"/>
                  </a:lnTo>
                  <a:lnTo>
                    <a:pt x="346107" y="91993"/>
                  </a:lnTo>
                  <a:lnTo>
                    <a:pt x="317055" y="54402"/>
                  </a:lnTo>
                  <a:lnTo>
                    <a:pt x="279451" y="25359"/>
                  </a:lnTo>
                  <a:lnTo>
                    <a:pt x="235067" y="6634"/>
                  </a:lnTo>
                  <a:lnTo>
                    <a:pt x="185674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805300" y="7500937"/>
              <a:ext cx="371475" cy="371475"/>
            </a:xfrm>
            <a:custGeom>
              <a:avLst/>
              <a:gdLst/>
              <a:ahLst/>
              <a:cxnLst/>
              <a:rect l="l" t="t" r="r" b="b"/>
              <a:pathLst>
                <a:path w="371475" h="371475">
                  <a:moveTo>
                    <a:pt x="0" y="185737"/>
                  </a:moveTo>
                  <a:lnTo>
                    <a:pt x="6627" y="136361"/>
                  </a:lnTo>
                  <a:lnTo>
                    <a:pt x="25334" y="91993"/>
                  </a:lnTo>
                  <a:lnTo>
                    <a:pt x="54356" y="54402"/>
                  </a:lnTo>
                  <a:lnTo>
                    <a:pt x="91929" y="25359"/>
                  </a:lnTo>
                  <a:lnTo>
                    <a:pt x="136289" y="6634"/>
                  </a:lnTo>
                  <a:lnTo>
                    <a:pt x="185674" y="0"/>
                  </a:lnTo>
                  <a:lnTo>
                    <a:pt x="235067" y="6634"/>
                  </a:lnTo>
                  <a:lnTo>
                    <a:pt x="279451" y="25359"/>
                  </a:lnTo>
                  <a:lnTo>
                    <a:pt x="317055" y="54402"/>
                  </a:lnTo>
                  <a:lnTo>
                    <a:pt x="346107" y="91993"/>
                  </a:lnTo>
                  <a:lnTo>
                    <a:pt x="364838" y="136361"/>
                  </a:lnTo>
                  <a:lnTo>
                    <a:pt x="371475" y="185737"/>
                  </a:lnTo>
                  <a:lnTo>
                    <a:pt x="364838" y="235113"/>
                  </a:lnTo>
                  <a:lnTo>
                    <a:pt x="346107" y="279481"/>
                  </a:lnTo>
                  <a:lnTo>
                    <a:pt x="317055" y="317072"/>
                  </a:lnTo>
                  <a:lnTo>
                    <a:pt x="279451" y="346115"/>
                  </a:lnTo>
                  <a:lnTo>
                    <a:pt x="235067" y="364840"/>
                  </a:lnTo>
                  <a:lnTo>
                    <a:pt x="185674" y="371475"/>
                  </a:lnTo>
                  <a:lnTo>
                    <a:pt x="136289" y="364840"/>
                  </a:lnTo>
                  <a:lnTo>
                    <a:pt x="91929" y="346115"/>
                  </a:lnTo>
                  <a:lnTo>
                    <a:pt x="54355" y="317072"/>
                  </a:lnTo>
                  <a:lnTo>
                    <a:pt x="25334" y="279481"/>
                  </a:lnTo>
                  <a:lnTo>
                    <a:pt x="6627" y="235113"/>
                  </a:lnTo>
                  <a:lnTo>
                    <a:pt x="0" y="185737"/>
                  </a:lnTo>
                  <a:close/>
                </a:path>
              </a:pathLst>
            </a:custGeom>
            <a:ln w="762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86765" y="7603204"/>
              <a:ext cx="189391" cy="157436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3910329" y="7648575"/>
            <a:ext cx="1754505" cy="399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90" dirty="0">
                <a:solidFill>
                  <a:srgbClr val="272424"/>
                </a:solidFill>
                <a:latin typeface="Trebuchet MS"/>
                <a:cs typeface="Trebuchet MS"/>
              </a:rPr>
              <a:t>AXE</a:t>
            </a:r>
            <a:r>
              <a:rPr sz="1200" spc="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120" dirty="0">
                <a:solidFill>
                  <a:srgbClr val="272424"/>
                </a:solidFill>
                <a:latin typeface="Trebuchet MS"/>
                <a:cs typeface="Trebuchet MS"/>
              </a:rPr>
              <a:t>1</a:t>
            </a:r>
            <a:r>
              <a:rPr sz="1200" spc="-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220" dirty="0">
                <a:solidFill>
                  <a:srgbClr val="272424"/>
                </a:solidFill>
                <a:latin typeface="Trebuchet MS"/>
                <a:cs typeface="Trebuchet MS"/>
              </a:rPr>
              <a:t>:</a:t>
            </a:r>
            <a:r>
              <a:rPr sz="1200" spc="-1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Pouvoir</a:t>
            </a:r>
            <a:r>
              <a:rPr sz="1200" spc="2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d'achat</a:t>
            </a:r>
            <a:r>
              <a:rPr sz="1200" spc="4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50" dirty="0">
                <a:solidFill>
                  <a:srgbClr val="272424"/>
                </a:solidFill>
                <a:latin typeface="Trebuchet MS"/>
                <a:cs typeface="Trebuchet MS"/>
              </a:rPr>
              <a:t>&amp;</a:t>
            </a: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reconnaissance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6163690" y="7048500"/>
            <a:ext cx="2312670" cy="379095"/>
            <a:chOff x="6163690" y="7316152"/>
            <a:chExt cx="2312670" cy="379095"/>
          </a:xfrm>
        </p:grpSpPr>
        <p:sp>
          <p:nvSpPr>
            <p:cNvPr id="24" name="object 24"/>
            <p:cNvSpPr/>
            <p:nvPr/>
          </p:nvSpPr>
          <p:spPr>
            <a:xfrm>
              <a:off x="6348475" y="7443787"/>
              <a:ext cx="2124075" cy="123825"/>
            </a:xfrm>
            <a:custGeom>
              <a:avLst/>
              <a:gdLst/>
              <a:ahLst/>
              <a:cxnLst/>
              <a:rect l="l" t="t" r="r" b="b"/>
              <a:pathLst>
                <a:path w="2124075" h="123825">
                  <a:moveTo>
                    <a:pt x="2072004" y="0"/>
                  </a:moveTo>
                  <a:lnTo>
                    <a:pt x="51943" y="0"/>
                  </a:lnTo>
                  <a:lnTo>
                    <a:pt x="31718" y="4090"/>
                  </a:lnTo>
                  <a:lnTo>
                    <a:pt x="15208" y="15244"/>
                  </a:lnTo>
                  <a:lnTo>
                    <a:pt x="4079" y="31787"/>
                  </a:lnTo>
                  <a:lnTo>
                    <a:pt x="0" y="52044"/>
                  </a:lnTo>
                  <a:lnTo>
                    <a:pt x="0" y="71780"/>
                  </a:lnTo>
                  <a:lnTo>
                    <a:pt x="4079" y="92037"/>
                  </a:lnTo>
                  <a:lnTo>
                    <a:pt x="15208" y="108580"/>
                  </a:lnTo>
                  <a:lnTo>
                    <a:pt x="31718" y="119734"/>
                  </a:lnTo>
                  <a:lnTo>
                    <a:pt x="51943" y="123825"/>
                  </a:lnTo>
                  <a:lnTo>
                    <a:pt x="2072004" y="123825"/>
                  </a:lnTo>
                  <a:lnTo>
                    <a:pt x="2092249" y="119734"/>
                  </a:lnTo>
                  <a:lnTo>
                    <a:pt x="2108803" y="108580"/>
                  </a:lnTo>
                  <a:lnTo>
                    <a:pt x="2119975" y="92037"/>
                  </a:lnTo>
                  <a:lnTo>
                    <a:pt x="2124075" y="71780"/>
                  </a:lnTo>
                  <a:lnTo>
                    <a:pt x="2124075" y="52044"/>
                  </a:lnTo>
                  <a:lnTo>
                    <a:pt x="2119975" y="31787"/>
                  </a:lnTo>
                  <a:lnTo>
                    <a:pt x="2108803" y="15244"/>
                  </a:lnTo>
                  <a:lnTo>
                    <a:pt x="2092249" y="4090"/>
                  </a:lnTo>
                  <a:lnTo>
                    <a:pt x="2072004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348475" y="7443787"/>
              <a:ext cx="2124075" cy="123825"/>
            </a:xfrm>
            <a:custGeom>
              <a:avLst/>
              <a:gdLst/>
              <a:ahLst/>
              <a:cxnLst/>
              <a:rect l="l" t="t" r="r" b="b"/>
              <a:pathLst>
                <a:path w="2124075" h="123825">
                  <a:moveTo>
                    <a:pt x="0" y="52044"/>
                  </a:moveTo>
                  <a:lnTo>
                    <a:pt x="4079" y="31787"/>
                  </a:lnTo>
                  <a:lnTo>
                    <a:pt x="15208" y="15244"/>
                  </a:lnTo>
                  <a:lnTo>
                    <a:pt x="31718" y="4090"/>
                  </a:lnTo>
                  <a:lnTo>
                    <a:pt x="51943" y="0"/>
                  </a:lnTo>
                  <a:lnTo>
                    <a:pt x="2072004" y="0"/>
                  </a:lnTo>
                  <a:lnTo>
                    <a:pt x="2092249" y="4090"/>
                  </a:lnTo>
                  <a:lnTo>
                    <a:pt x="2108803" y="15244"/>
                  </a:lnTo>
                  <a:lnTo>
                    <a:pt x="2119975" y="31787"/>
                  </a:lnTo>
                  <a:lnTo>
                    <a:pt x="2124075" y="52044"/>
                  </a:lnTo>
                  <a:lnTo>
                    <a:pt x="2124075" y="71780"/>
                  </a:lnTo>
                  <a:lnTo>
                    <a:pt x="2119975" y="92037"/>
                  </a:lnTo>
                  <a:lnTo>
                    <a:pt x="2108803" y="108580"/>
                  </a:lnTo>
                  <a:lnTo>
                    <a:pt x="2092249" y="119734"/>
                  </a:lnTo>
                  <a:lnTo>
                    <a:pt x="2072004" y="123825"/>
                  </a:lnTo>
                  <a:lnTo>
                    <a:pt x="51943" y="123825"/>
                  </a:lnTo>
                  <a:lnTo>
                    <a:pt x="31718" y="119734"/>
                  </a:lnTo>
                  <a:lnTo>
                    <a:pt x="15208" y="108580"/>
                  </a:lnTo>
                  <a:lnTo>
                    <a:pt x="4079" y="92037"/>
                  </a:lnTo>
                  <a:lnTo>
                    <a:pt x="0" y="71780"/>
                  </a:lnTo>
                  <a:lnTo>
                    <a:pt x="0" y="52044"/>
                  </a:lnTo>
                  <a:close/>
                </a:path>
              </a:pathLst>
            </a:custGeom>
            <a:ln w="762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167500" y="7319962"/>
              <a:ext cx="371475" cy="371475"/>
            </a:xfrm>
            <a:custGeom>
              <a:avLst/>
              <a:gdLst/>
              <a:ahLst/>
              <a:cxnLst/>
              <a:rect l="l" t="t" r="r" b="b"/>
              <a:pathLst>
                <a:path w="371475" h="371475">
                  <a:moveTo>
                    <a:pt x="185674" y="0"/>
                  </a:moveTo>
                  <a:lnTo>
                    <a:pt x="136289" y="6634"/>
                  </a:lnTo>
                  <a:lnTo>
                    <a:pt x="91929" y="25359"/>
                  </a:lnTo>
                  <a:lnTo>
                    <a:pt x="54356" y="54402"/>
                  </a:lnTo>
                  <a:lnTo>
                    <a:pt x="25334" y="91993"/>
                  </a:lnTo>
                  <a:lnTo>
                    <a:pt x="6627" y="136361"/>
                  </a:lnTo>
                  <a:lnTo>
                    <a:pt x="0" y="185737"/>
                  </a:lnTo>
                  <a:lnTo>
                    <a:pt x="6627" y="235113"/>
                  </a:lnTo>
                  <a:lnTo>
                    <a:pt x="25334" y="279481"/>
                  </a:lnTo>
                  <a:lnTo>
                    <a:pt x="54355" y="317072"/>
                  </a:lnTo>
                  <a:lnTo>
                    <a:pt x="91929" y="346115"/>
                  </a:lnTo>
                  <a:lnTo>
                    <a:pt x="136289" y="364840"/>
                  </a:lnTo>
                  <a:lnTo>
                    <a:pt x="185674" y="371475"/>
                  </a:lnTo>
                  <a:lnTo>
                    <a:pt x="235067" y="364840"/>
                  </a:lnTo>
                  <a:lnTo>
                    <a:pt x="279451" y="346115"/>
                  </a:lnTo>
                  <a:lnTo>
                    <a:pt x="317055" y="317072"/>
                  </a:lnTo>
                  <a:lnTo>
                    <a:pt x="346107" y="279481"/>
                  </a:lnTo>
                  <a:lnTo>
                    <a:pt x="364838" y="235113"/>
                  </a:lnTo>
                  <a:lnTo>
                    <a:pt x="371475" y="185737"/>
                  </a:lnTo>
                  <a:lnTo>
                    <a:pt x="364838" y="136361"/>
                  </a:lnTo>
                  <a:lnTo>
                    <a:pt x="346107" y="91993"/>
                  </a:lnTo>
                  <a:lnTo>
                    <a:pt x="317055" y="54402"/>
                  </a:lnTo>
                  <a:lnTo>
                    <a:pt x="279451" y="25359"/>
                  </a:lnTo>
                  <a:lnTo>
                    <a:pt x="235067" y="6634"/>
                  </a:lnTo>
                  <a:lnTo>
                    <a:pt x="185674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167500" y="7319962"/>
              <a:ext cx="371475" cy="371475"/>
            </a:xfrm>
            <a:custGeom>
              <a:avLst/>
              <a:gdLst/>
              <a:ahLst/>
              <a:cxnLst/>
              <a:rect l="l" t="t" r="r" b="b"/>
              <a:pathLst>
                <a:path w="371475" h="371475">
                  <a:moveTo>
                    <a:pt x="0" y="185737"/>
                  </a:moveTo>
                  <a:lnTo>
                    <a:pt x="6627" y="136361"/>
                  </a:lnTo>
                  <a:lnTo>
                    <a:pt x="25334" y="91993"/>
                  </a:lnTo>
                  <a:lnTo>
                    <a:pt x="54356" y="54402"/>
                  </a:lnTo>
                  <a:lnTo>
                    <a:pt x="91929" y="25359"/>
                  </a:lnTo>
                  <a:lnTo>
                    <a:pt x="136289" y="6634"/>
                  </a:lnTo>
                  <a:lnTo>
                    <a:pt x="185674" y="0"/>
                  </a:lnTo>
                  <a:lnTo>
                    <a:pt x="235067" y="6634"/>
                  </a:lnTo>
                  <a:lnTo>
                    <a:pt x="279451" y="25359"/>
                  </a:lnTo>
                  <a:lnTo>
                    <a:pt x="317055" y="54402"/>
                  </a:lnTo>
                  <a:lnTo>
                    <a:pt x="346107" y="91993"/>
                  </a:lnTo>
                  <a:lnTo>
                    <a:pt x="364838" y="136361"/>
                  </a:lnTo>
                  <a:lnTo>
                    <a:pt x="371475" y="185737"/>
                  </a:lnTo>
                  <a:lnTo>
                    <a:pt x="364838" y="235113"/>
                  </a:lnTo>
                  <a:lnTo>
                    <a:pt x="346107" y="279481"/>
                  </a:lnTo>
                  <a:lnTo>
                    <a:pt x="317055" y="317072"/>
                  </a:lnTo>
                  <a:lnTo>
                    <a:pt x="279451" y="346115"/>
                  </a:lnTo>
                  <a:lnTo>
                    <a:pt x="235067" y="364840"/>
                  </a:lnTo>
                  <a:lnTo>
                    <a:pt x="185674" y="371475"/>
                  </a:lnTo>
                  <a:lnTo>
                    <a:pt x="136289" y="364840"/>
                  </a:lnTo>
                  <a:lnTo>
                    <a:pt x="91929" y="346115"/>
                  </a:lnTo>
                  <a:lnTo>
                    <a:pt x="54355" y="317072"/>
                  </a:lnTo>
                  <a:lnTo>
                    <a:pt x="25334" y="279481"/>
                  </a:lnTo>
                  <a:lnTo>
                    <a:pt x="6627" y="235113"/>
                  </a:lnTo>
                  <a:lnTo>
                    <a:pt x="0" y="185737"/>
                  </a:lnTo>
                  <a:close/>
                </a:path>
              </a:pathLst>
            </a:custGeom>
            <a:ln w="762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58461" y="7401493"/>
              <a:ext cx="179927" cy="177554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6277609" y="7463155"/>
            <a:ext cx="1970405" cy="39941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4299"/>
              </a:lnSpc>
              <a:spcBef>
                <a:spcPts val="35"/>
              </a:spcBef>
            </a:pPr>
            <a:r>
              <a:rPr sz="1200" spc="90" dirty="0">
                <a:solidFill>
                  <a:srgbClr val="272424"/>
                </a:solidFill>
                <a:latin typeface="Trebuchet MS"/>
                <a:cs typeface="Trebuchet MS"/>
              </a:rPr>
              <a:t>AXE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 2</a:t>
            </a:r>
            <a:r>
              <a:rPr sz="1200" spc="-4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220" dirty="0">
                <a:solidFill>
                  <a:srgbClr val="272424"/>
                </a:solidFill>
                <a:latin typeface="Trebuchet MS"/>
                <a:cs typeface="Trebuchet MS"/>
              </a:rPr>
              <a:t>:</a:t>
            </a:r>
            <a:r>
              <a:rPr sz="1200" spc="-2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Conditions</a:t>
            </a:r>
            <a:r>
              <a:rPr sz="1200" spc="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Trebuchet MS"/>
                <a:cs typeface="Trebuchet MS"/>
              </a:rPr>
              <a:t>de</a:t>
            </a:r>
            <a:r>
              <a:rPr sz="1200" spc="-5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Trebuchet MS"/>
                <a:cs typeface="Trebuchet MS"/>
              </a:rPr>
              <a:t>travail </a:t>
            </a:r>
            <a:r>
              <a:rPr sz="1200" spc="-60" dirty="0">
                <a:solidFill>
                  <a:srgbClr val="272424"/>
                </a:solidFill>
                <a:latin typeface="Trebuchet MS"/>
                <a:cs typeface="Trebuchet MS"/>
              </a:rPr>
              <a:t>&amp;</a:t>
            </a:r>
            <a:r>
              <a:rPr sz="1200" spc="-3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prévention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525891" y="6858000"/>
            <a:ext cx="2312670" cy="379095"/>
            <a:chOff x="8525891" y="7125652"/>
            <a:chExt cx="2312670" cy="379095"/>
          </a:xfrm>
        </p:grpSpPr>
        <p:sp>
          <p:nvSpPr>
            <p:cNvPr id="31" name="object 31"/>
            <p:cNvSpPr/>
            <p:nvPr/>
          </p:nvSpPr>
          <p:spPr>
            <a:xfrm>
              <a:off x="8720201" y="7253287"/>
              <a:ext cx="2114550" cy="123825"/>
            </a:xfrm>
            <a:custGeom>
              <a:avLst/>
              <a:gdLst/>
              <a:ahLst/>
              <a:cxnLst/>
              <a:rect l="l" t="t" r="r" b="b"/>
              <a:pathLst>
                <a:path w="2114550" h="123825">
                  <a:moveTo>
                    <a:pt x="2062479" y="0"/>
                  </a:moveTo>
                  <a:lnTo>
                    <a:pt x="51943" y="0"/>
                  </a:lnTo>
                  <a:lnTo>
                    <a:pt x="31718" y="4090"/>
                  </a:lnTo>
                  <a:lnTo>
                    <a:pt x="15208" y="15244"/>
                  </a:lnTo>
                  <a:lnTo>
                    <a:pt x="4079" y="31787"/>
                  </a:lnTo>
                  <a:lnTo>
                    <a:pt x="0" y="52044"/>
                  </a:lnTo>
                  <a:lnTo>
                    <a:pt x="0" y="71780"/>
                  </a:lnTo>
                  <a:lnTo>
                    <a:pt x="4079" y="92037"/>
                  </a:lnTo>
                  <a:lnTo>
                    <a:pt x="15208" y="108580"/>
                  </a:lnTo>
                  <a:lnTo>
                    <a:pt x="31718" y="119734"/>
                  </a:lnTo>
                  <a:lnTo>
                    <a:pt x="51943" y="123825"/>
                  </a:lnTo>
                  <a:lnTo>
                    <a:pt x="2062479" y="123825"/>
                  </a:lnTo>
                  <a:lnTo>
                    <a:pt x="2082724" y="119734"/>
                  </a:lnTo>
                  <a:lnTo>
                    <a:pt x="2099278" y="108580"/>
                  </a:lnTo>
                  <a:lnTo>
                    <a:pt x="2110450" y="92037"/>
                  </a:lnTo>
                  <a:lnTo>
                    <a:pt x="2114550" y="71780"/>
                  </a:lnTo>
                  <a:lnTo>
                    <a:pt x="2114550" y="52044"/>
                  </a:lnTo>
                  <a:lnTo>
                    <a:pt x="2110450" y="31787"/>
                  </a:lnTo>
                  <a:lnTo>
                    <a:pt x="2099278" y="15244"/>
                  </a:lnTo>
                  <a:lnTo>
                    <a:pt x="2082724" y="4090"/>
                  </a:lnTo>
                  <a:lnTo>
                    <a:pt x="2062479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720201" y="7253287"/>
              <a:ext cx="2114550" cy="123825"/>
            </a:xfrm>
            <a:custGeom>
              <a:avLst/>
              <a:gdLst/>
              <a:ahLst/>
              <a:cxnLst/>
              <a:rect l="l" t="t" r="r" b="b"/>
              <a:pathLst>
                <a:path w="2114550" h="123825">
                  <a:moveTo>
                    <a:pt x="0" y="52044"/>
                  </a:moveTo>
                  <a:lnTo>
                    <a:pt x="4079" y="31787"/>
                  </a:lnTo>
                  <a:lnTo>
                    <a:pt x="15208" y="15244"/>
                  </a:lnTo>
                  <a:lnTo>
                    <a:pt x="31718" y="4090"/>
                  </a:lnTo>
                  <a:lnTo>
                    <a:pt x="51943" y="0"/>
                  </a:lnTo>
                  <a:lnTo>
                    <a:pt x="2062479" y="0"/>
                  </a:lnTo>
                  <a:lnTo>
                    <a:pt x="2082724" y="4090"/>
                  </a:lnTo>
                  <a:lnTo>
                    <a:pt x="2099278" y="15244"/>
                  </a:lnTo>
                  <a:lnTo>
                    <a:pt x="2110450" y="31787"/>
                  </a:lnTo>
                  <a:lnTo>
                    <a:pt x="2114550" y="52044"/>
                  </a:lnTo>
                  <a:lnTo>
                    <a:pt x="2114550" y="71780"/>
                  </a:lnTo>
                  <a:lnTo>
                    <a:pt x="2110450" y="92037"/>
                  </a:lnTo>
                  <a:lnTo>
                    <a:pt x="2099278" y="108580"/>
                  </a:lnTo>
                  <a:lnTo>
                    <a:pt x="2082724" y="119734"/>
                  </a:lnTo>
                  <a:lnTo>
                    <a:pt x="2062479" y="123825"/>
                  </a:lnTo>
                  <a:lnTo>
                    <a:pt x="51943" y="123825"/>
                  </a:lnTo>
                  <a:lnTo>
                    <a:pt x="31718" y="119734"/>
                  </a:lnTo>
                  <a:lnTo>
                    <a:pt x="15208" y="108580"/>
                  </a:lnTo>
                  <a:lnTo>
                    <a:pt x="4079" y="92037"/>
                  </a:lnTo>
                  <a:lnTo>
                    <a:pt x="0" y="71780"/>
                  </a:lnTo>
                  <a:lnTo>
                    <a:pt x="0" y="52044"/>
                  </a:lnTo>
                  <a:close/>
                </a:path>
              </a:pathLst>
            </a:custGeom>
            <a:ln w="762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529701" y="7129462"/>
              <a:ext cx="371475" cy="371475"/>
            </a:xfrm>
            <a:custGeom>
              <a:avLst/>
              <a:gdLst/>
              <a:ahLst/>
              <a:cxnLst/>
              <a:rect l="l" t="t" r="r" b="b"/>
              <a:pathLst>
                <a:path w="371475" h="371475">
                  <a:moveTo>
                    <a:pt x="185674" y="0"/>
                  </a:moveTo>
                  <a:lnTo>
                    <a:pt x="136289" y="6634"/>
                  </a:lnTo>
                  <a:lnTo>
                    <a:pt x="91929" y="25359"/>
                  </a:lnTo>
                  <a:lnTo>
                    <a:pt x="54355" y="54402"/>
                  </a:lnTo>
                  <a:lnTo>
                    <a:pt x="25334" y="91993"/>
                  </a:lnTo>
                  <a:lnTo>
                    <a:pt x="6627" y="136361"/>
                  </a:lnTo>
                  <a:lnTo>
                    <a:pt x="0" y="185737"/>
                  </a:lnTo>
                  <a:lnTo>
                    <a:pt x="6627" y="235113"/>
                  </a:lnTo>
                  <a:lnTo>
                    <a:pt x="25334" y="279481"/>
                  </a:lnTo>
                  <a:lnTo>
                    <a:pt x="54355" y="317072"/>
                  </a:lnTo>
                  <a:lnTo>
                    <a:pt x="91929" y="346115"/>
                  </a:lnTo>
                  <a:lnTo>
                    <a:pt x="136289" y="364840"/>
                  </a:lnTo>
                  <a:lnTo>
                    <a:pt x="185674" y="371475"/>
                  </a:lnTo>
                  <a:lnTo>
                    <a:pt x="235067" y="364840"/>
                  </a:lnTo>
                  <a:lnTo>
                    <a:pt x="279451" y="346115"/>
                  </a:lnTo>
                  <a:lnTo>
                    <a:pt x="317055" y="317072"/>
                  </a:lnTo>
                  <a:lnTo>
                    <a:pt x="346107" y="279481"/>
                  </a:lnTo>
                  <a:lnTo>
                    <a:pt x="364838" y="235113"/>
                  </a:lnTo>
                  <a:lnTo>
                    <a:pt x="371475" y="185737"/>
                  </a:lnTo>
                  <a:lnTo>
                    <a:pt x="364838" y="136361"/>
                  </a:lnTo>
                  <a:lnTo>
                    <a:pt x="346107" y="91993"/>
                  </a:lnTo>
                  <a:lnTo>
                    <a:pt x="317055" y="54402"/>
                  </a:lnTo>
                  <a:lnTo>
                    <a:pt x="279451" y="25359"/>
                  </a:lnTo>
                  <a:lnTo>
                    <a:pt x="235067" y="6634"/>
                  </a:lnTo>
                  <a:lnTo>
                    <a:pt x="185674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529701" y="7129462"/>
              <a:ext cx="371475" cy="371475"/>
            </a:xfrm>
            <a:custGeom>
              <a:avLst/>
              <a:gdLst/>
              <a:ahLst/>
              <a:cxnLst/>
              <a:rect l="l" t="t" r="r" b="b"/>
              <a:pathLst>
                <a:path w="371475" h="371475">
                  <a:moveTo>
                    <a:pt x="0" y="185737"/>
                  </a:moveTo>
                  <a:lnTo>
                    <a:pt x="6627" y="136361"/>
                  </a:lnTo>
                  <a:lnTo>
                    <a:pt x="25334" y="91993"/>
                  </a:lnTo>
                  <a:lnTo>
                    <a:pt x="54355" y="54402"/>
                  </a:lnTo>
                  <a:lnTo>
                    <a:pt x="91929" y="25359"/>
                  </a:lnTo>
                  <a:lnTo>
                    <a:pt x="136289" y="6634"/>
                  </a:lnTo>
                  <a:lnTo>
                    <a:pt x="185674" y="0"/>
                  </a:lnTo>
                  <a:lnTo>
                    <a:pt x="235067" y="6634"/>
                  </a:lnTo>
                  <a:lnTo>
                    <a:pt x="279451" y="25359"/>
                  </a:lnTo>
                  <a:lnTo>
                    <a:pt x="317055" y="54402"/>
                  </a:lnTo>
                  <a:lnTo>
                    <a:pt x="346107" y="91993"/>
                  </a:lnTo>
                  <a:lnTo>
                    <a:pt x="364838" y="136361"/>
                  </a:lnTo>
                  <a:lnTo>
                    <a:pt x="371475" y="185737"/>
                  </a:lnTo>
                  <a:lnTo>
                    <a:pt x="364838" y="235113"/>
                  </a:lnTo>
                  <a:lnTo>
                    <a:pt x="346107" y="279481"/>
                  </a:lnTo>
                  <a:lnTo>
                    <a:pt x="317055" y="317072"/>
                  </a:lnTo>
                  <a:lnTo>
                    <a:pt x="279451" y="346115"/>
                  </a:lnTo>
                  <a:lnTo>
                    <a:pt x="235067" y="364840"/>
                  </a:lnTo>
                  <a:lnTo>
                    <a:pt x="185674" y="371475"/>
                  </a:lnTo>
                  <a:lnTo>
                    <a:pt x="136289" y="364840"/>
                  </a:lnTo>
                  <a:lnTo>
                    <a:pt x="91929" y="346115"/>
                  </a:lnTo>
                  <a:lnTo>
                    <a:pt x="54355" y="317072"/>
                  </a:lnTo>
                  <a:lnTo>
                    <a:pt x="25334" y="279481"/>
                  </a:lnTo>
                  <a:lnTo>
                    <a:pt x="6627" y="235113"/>
                  </a:lnTo>
                  <a:lnTo>
                    <a:pt x="0" y="185737"/>
                  </a:lnTo>
                  <a:close/>
                </a:path>
              </a:pathLst>
            </a:custGeom>
            <a:ln w="762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20627" y="7231729"/>
              <a:ext cx="189508" cy="157436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8645143" y="7277417"/>
            <a:ext cx="1970405" cy="399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90" dirty="0">
                <a:solidFill>
                  <a:srgbClr val="272424"/>
                </a:solidFill>
                <a:latin typeface="Trebuchet MS"/>
                <a:cs typeface="Trebuchet MS"/>
              </a:rPr>
              <a:t>AXE</a:t>
            </a:r>
            <a:r>
              <a:rPr sz="1200" spc="-2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3</a:t>
            </a:r>
            <a:r>
              <a:rPr sz="1200" spc="-7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220" dirty="0">
                <a:solidFill>
                  <a:srgbClr val="272424"/>
                </a:solidFill>
                <a:latin typeface="Trebuchet MS"/>
                <a:cs typeface="Trebuchet MS"/>
              </a:rPr>
              <a:t>:</a:t>
            </a:r>
            <a:r>
              <a:rPr sz="1200" spc="-3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80" dirty="0">
                <a:solidFill>
                  <a:srgbClr val="272424"/>
                </a:solidFill>
                <a:latin typeface="Trebuchet MS"/>
                <a:cs typeface="Trebuchet MS"/>
              </a:rPr>
              <a:t>Un</a:t>
            </a:r>
            <a:r>
              <a:rPr sz="1200" spc="2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syndicat</a:t>
            </a:r>
            <a:r>
              <a:rPr sz="1200" spc="1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efficace</a:t>
            </a: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sz="1200" spc="-60" dirty="0">
                <a:solidFill>
                  <a:srgbClr val="272424"/>
                </a:solidFill>
                <a:latin typeface="Trebuchet MS"/>
                <a:cs typeface="Trebuchet MS"/>
              </a:rPr>
              <a:t>&amp;</a:t>
            </a:r>
            <a:r>
              <a:rPr sz="1200" spc="3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272424"/>
                </a:solidFill>
                <a:latin typeface="Trebuchet MS"/>
                <a:cs typeface="Trebuchet MS"/>
              </a:rPr>
              <a:t>proche</a:t>
            </a:r>
            <a:r>
              <a:rPr sz="1200" spc="-3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Trebuchet MS"/>
                <a:cs typeface="Trebuchet MS"/>
              </a:rPr>
              <a:t>du</a:t>
            </a:r>
            <a:r>
              <a:rPr sz="1200" spc="5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Trebuchet MS"/>
                <a:cs typeface="Trebuchet MS"/>
              </a:rPr>
              <a:t>terrain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05100" y="1066800"/>
            <a:ext cx="542925" cy="266700"/>
          </a:xfrm>
          <a:custGeom>
            <a:avLst/>
            <a:gdLst/>
            <a:ahLst/>
            <a:cxnLst/>
            <a:rect l="l" t="t" r="r" b="b"/>
            <a:pathLst>
              <a:path w="542925" h="266700">
                <a:moveTo>
                  <a:pt x="488823" y="0"/>
                </a:moveTo>
                <a:lnTo>
                  <a:pt x="54101" y="0"/>
                </a:lnTo>
                <a:lnTo>
                  <a:pt x="33057" y="4256"/>
                </a:lnTo>
                <a:lnTo>
                  <a:pt x="15859" y="15859"/>
                </a:lnTo>
                <a:lnTo>
                  <a:pt x="4256" y="33057"/>
                </a:lnTo>
                <a:lnTo>
                  <a:pt x="0" y="54101"/>
                </a:lnTo>
                <a:lnTo>
                  <a:pt x="0" y="212598"/>
                </a:lnTo>
                <a:lnTo>
                  <a:pt x="4256" y="233642"/>
                </a:lnTo>
                <a:lnTo>
                  <a:pt x="15859" y="250840"/>
                </a:lnTo>
                <a:lnTo>
                  <a:pt x="33057" y="262443"/>
                </a:lnTo>
                <a:lnTo>
                  <a:pt x="54101" y="266700"/>
                </a:lnTo>
                <a:lnTo>
                  <a:pt x="488823" y="266700"/>
                </a:lnTo>
                <a:lnTo>
                  <a:pt x="509867" y="262443"/>
                </a:lnTo>
                <a:lnTo>
                  <a:pt x="527065" y="250840"/>
                </a:lnTo>
                <a:lnTo>
                  <a:pt x="538668" y="233642"/>
                </a:lnTo>
                <a:lnTo>
                  <a:pt x="542925" y="212598"/>
                </a:lnTo>
                <a:lnTo>
                  <a:pt x="542925" y="54101"/>
                </a:lnTo>
                <a:lnTo>
                  <a:pt x="538668" y="33057"/>
                </a:lnTo>
                <a:lnTo>
                  <a:pt x="527065" y="15859"/>
                </a:lnTo>
                <a:lnTo>
                  <a:pt x="509867" y="4256"/>
                </a:lnTo>
                <a:lnTo>
                  <a:pt x="488823" y="0"/>
                </a:lnTo>
                <a:close/>
              </a:path>
            </a:pathLst>
          </a:custGeom>
          <a:solidFill>
            <a:srgbClr val="D4E4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792729" y="1106169"/>
            <a:ext cx="36195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dirty="0">
                <a:solidFill>
                  <a:srgbClr val="272424"/>
                </a:solidFill>
                <a:latin typeface="Gill Sans MT"/>
                <a:cs typeface="Gill Sans MT"/>
              </a:rPr>
              <a:t>AXE</a:t>
            </a:r>
            <a:r>
              <a:rPr sz="9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950" spc="20" dirty="0">
                <a:solidFill>
                  <a:srgbClr val="272424"/>
                </a:solidFill>
                <a:latin typeface="Gill Sans MT"/>
                <a:cs typeface="Gill Sans MT"/>
              </a:rPr>
              <a:t>1</a:t>
            </a:r>
            <a:endParaRPr sz="950">
              <a:latin typeface="Gill Sans MT"/>
              <a:cs typeface="Gill Sans M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95829" y="1323764"/>
            <a:ext cx="9056370" cy="1036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300"/>
              </a:lnSpc>
              <a:spcBef>
                <a:spcPts val="100"/>
              </a:spcBef>
            </a:pPr>
            <a:r>
              <a:rPr sz="3150" spc="95" dirty="0"/>
              <a:t>Défendre</a:t>
            </a:r>
            <a:r>
              <a:rPr sz="3150" spc="-180" dirty="0"/>
              <a:t> </a:t>
            </a:r>
            <a:r>
              <a:rPr sz="3150" dirty="0"/>
              <a:t>le</a:t>
            </a:r>
            <a:r>
              <a:rPr sz="3150" spc="-105" dirty="0"/>
              <a:t> </a:t>
            </a:r>
            <a:r>
              <a:rPr sz="3150" spc="65" dirty="0"/>
              <a:t>pouvoir</a:t>
            </a:r>
            <a:r>
              <a:rPr sz="3150" spc="-180" dirty="0"/>
              <a:t> </a:t>
            </a:r>
            <a:r>
              <a:rPr sz="3150" spc="70" dirty="0"/>
              <a:t>d'achat</a:t>
            </a:r>
            <a:r>
              <a:rPr sz="3150" spc="-130" dirty="0"/>
              <a:t> </a:t>
            </a:r>
            <a:r>
              <a:rPr sz="3150" spc="-20" dirty="0"/>
              <a:t>et</a:t>
            </a:r>
            <a:r>
              <a:rPr sz="3150" spc="-130" dirty="0"/>
              <a:t> </a:t>
            </a:r>
            <a:r>
              <a:rPr sz="3150" dirty="0"/>
              <a:t>la</a:t>
            </a:r>
            <a:r>
              <a:rPr sz="3150" spc="-195" dirty="0"/>
              <a:t> </a:t>
            </a:r>
            <a:r>
              <a:rPr sz="3150" spc="80" dirty="0"/>
              <a:t>reconnaissance </a:t>
            </a:r>
            <a:r>
              <a:rPr sz="3150" spc="165" dirty="0"/>
              <a:t>du</a:t>
            </a:r>
            <a:r>
              <a:rPr sz="3150" spc="-125" dirty="0"/>
              <a:t> </a:t>
            </a:r>
            <a:r>
              <a:rPr sz="3150" spc="-10" dirty="0"/>
              <a:t>travail</a:t>
            </a:r>
            <a:endParaRPr sz="3150"/>
          </a:p>
        </p:txBody>
      </p:sp>
      <p:sp>
        <p:nvSpPr>
          <p:cNvPr id="5" name="object 5"/>
          <p:cNvSpPr txBox="1"/>
          <p:nvPr/>
        </p:nvSpPr>
        <p:spPr>
          <a:xfrm>
            <a:off x="2695829" y="2538412"/>
            <a:ext cx="9235440" cy="1101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spc="6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2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pouvoir</a:t>
            </a:r>
            <a:r>
              <a:rPr sz="12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60" dirty="0">
                <a:solidFill>
                  <a:srgbClr val="272424"/>
                </a:solidFill>
                <a:latin typeface="Gill Sans MT"/>
                <a:cs typeface="Gill Sans MT"/>
              </a:rPr>
              <a:t>d'achat</a:t>
            </a:r>
            <a:r>
              <a:rPr sz="125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reste</a:t>
            </a:r>
            <a:r>
              <a:rPr sz="12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8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première</a:t>
            </a:r>
            <a:r>
              <a:rPr sz="12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45" dirty="0">
                <a:solidFill>
                  <a:srgbClr val="272424"/>
                </a:solidFill>
                <a:latin typeface="Gill Sans MT"/>
                <a:cs typeface="Gill Sans MT"/>
              </a:rPr>
              <a:t>préoccupation</a:t>
            </a:r>
            <a:r>
              <a:rPr sz="12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12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95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25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-10" dirty="0">
                <a:solidFill>
                  <a:srgbClr val="272424"/>
                </a:solidFill>
                <a:latin typeface="Gill Sans MT"/>
                <a:cs typeface="Gill Sans MT"/>
              </a:rPr>
              <a:t>territoriaux.</a:t>
            </a:r>
            <a:endParaRPr sz="1250">
              <a:latin typeface="Gill Sans MT"/>
              <a:cs typeface="Gill Sans MT"/>
            </a:endParaRPr>
          </a:p>
          <a:p>
            <a:pPr marL="12700" marR="5080">
              <a:lnSpc>
                <a:spcPct val="115199"/>
              </a:lnSpc>
              <a:spcBef>
                <a:spcPts val="900"/>
              </a:spcBef>
            </a:pPr>
            <a:r>
              <a:rPr sz="1250" spc="20" dirty="0">
                <a:solidFill>
                  <a:srgbClr val="272424"/>
                </a:solidFill>
                <a:latin typeface="Gill Sans MT"/>
                <a:cs typeface="Gill Sans MT"/>
              </a:rPr>
              <a:t>Inflation,</a:t>
            </a:r>
            <a:r>
              <a:rPr sz="12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65" dirty="0">
                <a:solidFill>
                  <a:srgbClr val="272424"/>
                </a:solidFill>
                <a:latin typeface="Gill Sans MT"/>
                <a:cs typeface="Gill Sans MT"/>
              </a:rPr>
              <a:t>responsabilités</a:t>
            </a:r>
            <a:r>
              <a:rPr sz="12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5" dirty="0">
                <a:solidFill>
                  <a:srgbClr val="272424"/>
                </a:solidFill>
                <a:latin typeface="Gill Sans MT"/>
                <a:cs typeface="Gill Sans MT"/>
              </a:rPr>
              <a:t>accrues,</a:t>
            </a:r>
            <a:r>
              <a:rPr sz="12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80" dirty="0">
                <a:solidFill>
                  <a:srgbClr val="272424"/>
                </a:solidFill>
                <a:latin typeface="Gill Sans MT"/>
                <a:cs typeface="Gill Sans MT"/>
              </a:rPr>
              <a:t>manque</a:t>
            </a:r>
            <a:r>
              <a:rPr sz="12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85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2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reconnaissance</a:t>
            </a:r>
            <a:r>
              <a:rPr sz="12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2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r>
              <a:rPr sz="12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beaucoup</a:t>
            </a:r>
            <a:r>
              <a:rPr sz="12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5" dirty="0">
                <a:solidFill>
                  <a:srgbClr val="272424"/>
                </a:solidFill>
                <a:latin typeface="Gill Sans MT"/>
                <a:cs typeface="Gill Sans MT"/>
              </a:rPr>
              <a:t>d'agents</a:t>
            </a:r>
            <a:r>
              <a:rPr sz="12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20" dirty="0">
                <a:solidFill>
                  <a:srgbClr val="272424"/>
                </a:solidFill>
                <a:latin typeface="Gill Sans MT"/>
                <a:cs typeface="Gill Sans MT"/>
              </a:rPr>
              <a:t>ont</a:t>
            </a:r>
            <a:r>
              <a:rPr sz="12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2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2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60" dirty="0">
                <a:solidFill>
                  <a:srgbClr val="272424"/>
                </a:solidFill>
                <a:latin typeface="Gill Sans MT"/>
                <a:cs typeface="Gill Sans MT"/>
              </a:rPr>
              <a:t>sentiment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0" dirty="0">
                <a:solidFill>
                  <a:srgbClr val="272424"/>
                </a:solidFill>
                <a:latin typeface="Gill Sans MT"/>
                <a:cs typeface="Gill Sans MT"/>
              </a:rPr>
              <a:t>que</a:t>
            </a:r>
            <a:r>
              <a:rPr sz="12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20" dirty="0">
                <a:solidFill>
                  <a:srgbClr val="272424"/>
                </a:solidFill>
                <a:latin typeface="Gill Sans MT"/>
                <a:cs typeface="Gill Sans MT"/>
              </a:rPr>
              <a:t>leur</a:t>
            </a:r>
            <a:r>
              <a:rPr sz="12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80" dirty="0">
                <a:solidFill>
                  <a:srgbClr val="272424"/>
                </a:solidFill>
                <a:latin typeface="Gill Sans MT"/>
                <a:cs typeface="Gill Sans MT"/>
              </a:rPr>
              <a:t>engagement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5" dirty="0">
                <a:solidFill>
                  <a:srgbClr val="272424"/>
                </a:solidFill>
                <a:latin typeface="Gill Sans MT"/>
                <a:cs typeface="Gill Sans MT"/>
              </a:rPr>
              <a:t>n'est</a:t>
            </a:r>
            <a:r>
              <a:rPr sz="12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80" dirty="0">
                <a:solidFill>
                  <a:srgbClr val="272424"/>
                </a:solidFill>
                <a:latin typeface="Gill Sans MT"/>
                <a:cs typeface="Gill Sans MT"/>
              </a:rPr>
              <a:t>plus </a:t>
            </a:r>
            <a:r>
              <a:rPr sz="1250" spc="95" dirty="0">
                <a:solidFill>
                  <a:srgbClr val="272424"/>
                </a:solidFill>
                <a:latin typeface="Gill Sans MT"/>
                <a:cs typeface="Gill Sans MT"/>
              </a:rPr>
              <a:t>suffisamment</a:t>
            </a:r>
            <a:r>
              <a:rPr sz="12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-10" dirty="0">
                <a:solidFill>
                  <a:srgbClr val="272424"/>
                </a:solidFill>
                <a:latin typeface="Gill Sans MT"/>
                <a:cs typeface="Gill Sans MT"/>
              </a:rPr>
              <a:t>reconnu.</a:t>
            </a:r>
            <a:endParaRPr sz="12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250" spc="6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2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2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agit</a:t>
            </a:r>
            <a:r>
              <a:rPr sz="12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2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Gill Sans MT"/>
                <a:cs typeface="Gill Sans MT"/>
              </a:rPr>
              <a:t>mieux</a:t>
            </a:r>
            <a:r>
              <a:rPr sz="1250" b="1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60" dirty="0">
                <a:solidFill>
                  <a:srgbClr val="272424"/>
                </a:solidFill>
                <a:latin typeface="Gill Sans MT"/>
                <a:cs typeface="Gill Sans MT"/>
              </a:rPr>
              <a:t>rémunérer</a:t>
            </a:r>
            <a:r>
              <a:rPr sz="1250" b="1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3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250" b="1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35" dirty="0">
                <a:solidFill>
                  <a:srgbClr val="272424"/>
                </a:solidFill>
                <a:latin typeface="Gill Sans MT"/>
                <a:cs typeface="Gill Sans MT"/>
              </a:rPr>
              <a:t>travail</a:t>
            </a:r>
            <a:r>
              <a:rPr sz="1250" b="1" spc="-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250" b="1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50" dirty="0">
                <a:solidFill>
                  <a:srgbClr val="272424"/>
                </a:solidFill>
                <a:latin typeface="Gill Sans MT"/>
                <a:cs typeface="Gill Sans MT"/>
              </a:rPr>
              <a:t>mieux</a:t>
            </a:r>
            <a:r>
              <a:rPr sz="12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45" dirty="0">
                <a:solidFill>
                  <a:srgbClr val="272424"/>
                </a:solidFill>
                <a:latin typeface="Gill Sans MT"/>
                <a:cs typeface="Gill Sans MT"/>
              </a:rPr>
              <a:t>reconnaître</a:t>
            </a:r>
            <a:r>
              <a:rPr sz="1250" b="1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250" b="1" spc="-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10" dirty="0">
                <a:solidFill>
                  <a:srgbClr val="272424"/>
                </a:solidFill>
                <a:latin typeface="Gill Sans MT"/>
                <a:cs typeface="Gill Sans MT"/>
              </a:rPr>
              <a:t>compétences.</a:t>
            </a:r>
            <a:endParaRPr sz="1250">
              <a:latin typeface="Gill Sans MT"/>
              <a:cs typeface="Gill Sans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95829" y="3691349"/>
            <a:ext cx="3183890" cy="1231265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sz="2450" spc="250" dirty="0">
                <a:latin typeface="Trebuchet MS"/>
                <a:cs typeface="Trebuchet MS"/>
              </a:rPr>
              <a:t>Nos</a:t>
            </a:r>
            <a:r>
              <a:rPr sz="2450" spc="-130" dirty="0">
                <a:latin typeface="Trebuchet MS"/>
                <a:cs typeface="Trebuchet MS"/>
              </a:rPr>
              <a:t> </a:t>
            </a:r>
            <a:r>
              <a:rPr sz="2450" spc="130" dirty="0">
                <a:latin typeface="Trebuchet MS"/>
                <a:cs typeface="Trebuchet MS"/>
              </a:rPr>
              <a:t>engagements</a:t>
            </a:r>
            <a:endParaRPr sz="24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850" dirty="0">
                <a:latin typeface="Trebuchet MS"/>
                <a:cs typeface="Trebuchet MS"/>
              </a:rPr>
              <a:t>Améliorer</a:t>
            </a:r>
            <a:r>
              <a:rPr sz="1850" spc="235" dirty="0">
                <a:latin typeface="Trebuchet MS"/>
                <a:cs typeface="Trebuchet MS"/>
              </a:rPr>
              <a:t> </a:t>
            </a:r>
            <a:r>
              <a:rPr sz="1850" dirty="0">
                <a:latin typeface="Trebuchet MS"/>
                <a:cs typeface="Trebuchet MS"/>
              </a:rPr>
              <a:t>les</a:t>
            </a:r>
            <a:r>
              <a:rPr sz="1850" spc="210" dirty="0">
                <a:latin typeface="Trebuchet MS"/>
                <a:cs typeface="Trebuchet MS"/>
              </a:rPr>
              <a:t> </a:t>
            </a:r>
            <a:r>
              <a:rPr sz="1850" spc="35" dirty="0">
                <a:latin typeface="Trebuchet MS"/>
                <a:cs typeface="Trebuchet MS"/>
              </a:rPr>
              <a:t>rémunérations</a:t>
            </a:r>
            <a:endParaRPr sz="18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495"/>
              </a:spcBef>
            </a:pPr>
            <a:r>
              <a:rPr sz="1250" spc="6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2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2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défend</a:t>
            </a:r>
            <a:r>
              <a:rPr sz="1250" spc="-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250">
              <a:latin typeface="Gill Sans MT"/>
              <a:cs typeface="Gill Sans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686050" y="5027295"/>
            <a:ext cx="4583430" cy="1137285"/>
            <a:chOff x="2686050" y="5027295"/>
            <a:chExt cx="4583430" cy="1137285"/>
          </a:xfrm>
        </p:grpSpPr>
        <p:sp>
          <p:nvSpPr>
            <p:cNvPr id="8" name="object 8"/>
            <p:cNvSpPr/>
            <p:nvPr/>
          </p:nvSpPr>
          <p:spPr>
            <a:xfrm>
              <a:off x="2705100" y="5038725"/>
              <a:ext cx="4552950" cy="1114425"/>
            </a:xfrm>
            <a:custGeom>
              <a:avLst/>
              <a:gdLst/>
              <a:ahLst/>
              <a:cxnLst/>
              <a:rect l="l" t="t" r="r" b="b"/>
              <a:pathLst>
                <a:path w="4552950" h="1114425">
                  <a:moveTo>
                    <a:pt x="0" y="109855"/>
                  </a:moveTo>
                  <a:lnTo>
                    <a:pt x="8628" y="67079"/>
                  </a:lnTo>
                  <a:lnTo>
                    <a:pt x="32162" y="32162"/>
                  </a:lnTo>
                  <a:lnTo>
                    <a:pt x="67079" y="8628"/>
                  </a:lnTo>
                  <a:lnTo>
                    <a:pt x="109855" y="0"/>
                  </a:lnTo>
                  <a:lnTo>
                    <a:pt x="4443095" y="0"/>
                  </a:lnTo>
                  <a:lnTo>
                    <a:pt x="4485870" y="8628"/>
                  </a:lnTo>
                  <a:lnTo>
                    <a:pt x="4520787" y="32162"/>
                  </a:lnTo>
                  <a:lnTo>
                    <a:pt x="4544321" y="67079"/>
                  </a:lnTo>
                  <a:lnTo>
                    <a:pt x="4552950" y="109855"/>
                  </a:lnTo>
                  <a:lnTo>
                    <a:pt x="4552950" y="1004569"/>
                  </a:lnTo>
                  <a:lnTo>
                    <a:pt x="4544321" y="1047345"/>
                  </a:lnTo>
                  <a:lnTo>
                    <a:pt x="4520787" y="1082262"/>
                  </a:lnTo>
                  <a:lnTo>
                    <a:pt x="4485870" y="1105796"/>
                  </a:lnTo>
                  <a:lnTo>
                    <a:pt x="4443095" y="1114425"/>
                  </a:lnTo>
                  <a:lnTo>
                    <a:pt x="109855" y="1114425"/>
                  </a:lnTo>
                  <a:lnTo>
                    <a:pt x="67079" y="1105796"/>
                  </a:lnTo>
                  <a:lnTo>
                    <a:pt x="32162" y="1082262"/>
                  </a:lnTo>
                  <a:lnTo>
                    <a:pt x="8628" y="1047345"/>
                  </a:lnTo>
                  <a:lnTo>
                    <a:pt x="0" y="1004569"/>
                  </a:lnTo>
                  <a:lnTo>
                    <a:pt x="0" y="109855"/>
                  </a:lnTo>
                  <a:close/>
                </a:path>
              </a:pathLst>
            </a:custGeom>
            <a:ln w="2286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686050" y="5038725"/>
              <a:ext cx="85725" cy="1114425"/>
            </a:xfrm>
            <a:custGeom>
              <a:avLst/>
              <a:gdLst/>
              <a:ahLst/>
              <a:cxnLst/>
              <a:rect l="l" t="t" r="r" b="b"/>
              <a:pathLst>
                <a:path w="85725" h="1114425">
                  <a:moveTo>
                    <a:pt x="42925" y="0"/>
                  </a:moveTo>
                  <a:lnTo>
                    <a:pt x="26199" y="3365"/>
                  </a:lnTo>
                  <a:lnTo>
                    <a:pt x="12557" y="12541"/>
                  </a:lnTo>
                  <a:lnTo>
                    <a:pt x="3367" y="26146"/>
                  </a:lnTo>
                  <a:lnTo>
                    <a:pt x="0" y="42799"/>
                  </a:lnTo>
                  <a:lnTo>
                    <a:pt x="0" y="1071499"/>
                  </a:lnTo>
                  <a:lnTo>
                    <a:pt x="3367" y="1088225"/>
                  </a:lnTo>
                  <a:lnTo>
                    <a:pt x="12557" y="1101867"/>
                  </a:lnTo>
                  <a:lnTo>
                    <a:pt x="26199" y="1111057"/>
                  </a:lnTo>
                  <a:lnTo>
                    <a:pt x="42925" y="1114425"/>
                  </a:lnTo>
                  <a:lnTo>
                    <a:pt x="59578" y="1111057"/>
                  </a:lnTo>
                  <a:lnTo>
                    <a:pt x="73183" y="1101867"/>
                  </a:lnTo>
                  <a:lnTo>
                    <a:pt x="82359" y="1088225"/>
                  </a:lnTo>
                  <a:lnTo>
                    <a:pt x="85725" y="1071499"/>
                  </a:lnTo>
                  <a:lnTo>
                    <a:pt x="85725" y="42799"/>
                  </a:lnTo>
                  <a:lnTo>
                    <a:pt x="82359" y="26146"/>
                  </a:lnTo>
                  <a:lnTo>
                    <a:pt x="73183" y="12541"/>
                  </a:lnTo>
                  <a:lnTo>
                    <a:pt x="59578" y="3365"/>
                  </a:lnTo>
                  <a:lnTo>
                    <a:pt x="4292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948939" y="5104574"/>
            <a:ext cx="3653790" cy="652780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1550" spc="70" dirty="0">
                <a:solidFill>
                  <a:srgbClr val="272424"/>
                </a:solidFill>
                <a:latin typeface="Trebuchet MS"/>
                <a:cs typeface="Trebuchet MS"/>
              </a:rPr>
              <a:t>Régime</a:t>
            </a:r>
            <a:r>
              <a:rPr sz="1550" spc="-2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550" spc="-10" dirty="0">
                <a:solidFill>
                  <a:srgbClr val="272424"/>
                </a:solidFill>
                <a:latin typeface="Trebuchet MS"/>
                <a:cs typeface="Trebuchet MS"/>
              </a:rPr>
              <a:t>indemnitaire</a:t>
            </a:r>
            <a:endParaRPr sz="15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1250" spc="10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25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revalorisation</a:t>
            </a:r>
            <a:r>
              <a:rPr sz="1250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0" dirty="0">
                <a:solidFill>
                  <a:srgbClr val="272424"/>
                </a:solidFill>
                <a:latin typeface="Gill Sans MT"/>
                <a:cs typeface="Gill Sans MT"/>
              </a:rPr>
              <a:t>du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35" dirty="0">
                <a:solidFill>
                  <a:srgbClr val="272424"/>
                </a:solidFill>
                <a:latin typeface="Gill Sans MT"/>
                <a:cs typeface="Gill Sans MT"/>
              </a:rPr>
              <a:t>régime</a:t>
            </a:r>
            <a:r>
              <a:rPr sz="1250" b="1" spc="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45" dirty="0">
                <a:solidFill>
                  <a:srgbClr val="272424"/>
                </a:solidFill>
                <a:latin typeface="Gill Sans MT"/>
                <a:cs typeface="Gill Sans MT"/>
              </a:rPr>
              <a:t>indemnitaire</a:t>
            </a:r>
            <a:r>
              <a:rPr sz="1250" b="1" spc="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b="1" spc="-30" dirty="0">
                <a:solidFill>
                  <a:srgbClr val="272424"/>
                </a:solidFill>
                <a:latin typeface="Gill Sans MT"/>
                <a:cs typeface="Gill Sans MT"/>
              </a:rPr>
              <a:t>(RIFSEEP)</a:t>
            </a:r>
            <a:endParaRPr sz="1250">
              <a:latin typeface="Gill Sans MT"/>
              <a:cs typeface="Gill Sans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343775" y="5027295"/>
            <a:ext cx="4592955" cy="1137285"/>
            <a:chOff x="7343775" y="5027295"/>
            <a:chExt cx="4592955" cy="1137285"/>
          </a:xfrm>
        </p:grpSpPr>
        <p:sp>
          <p:nvSpPr>
            <p:cNvPr id="12" name="object 12"/>
            <p:cNvSpPr/>
            <p:nvPr/>
          </p:nvSpPr>
          <p:spPr>
            <a:xfrm>
              <a:off x="7372350" y="5038725"/>
              <a:ext cx="4552950" cy="1114425"/>
            </a:xfrm>
            <a:custGeom>
              <a:avLst/>
              <a:gdLst/>
              <a:ahLst/>
              <a:cxnLst/>
              <a:rect l="l" t="t" r="r" b="b"/>
              <a:pathLst>
                <a:path w="4552950" h="1114425">
                  <a:moveTo>
                    <a:pt x="0" y="109855"/>
                  </a:moveTo>
                  <a:lnTo>
                    <a:pt x="8628" y="67079"/>
                  </a:lnTo>
                  <a:lnTo>
                    <a:pt x="32162" y="32162"/>
                  </a:lnTo>
                  <a:lnTo>
                    <a:pt x="67079" y="8628"/>
                  </a:lnTo>
                  <a:lnTo>
                    <a:pt x="109854" y="0"/>
                  </a:lnTo>
                  <a:lnTo>
                    <a:pt x="4443095" y="0"/>
                  </a:lnTo>
                  <a:lnTo>
                    <a:pt x="4485870" y="8628"/>
                  </a:lnTo>
                  <a:lnTo>
                    <a:pt x="4520787" y="32162"/>
                  </a:lnTo>
                  <a:lnTo>
                    <a:pt x="4544321" y="67079"/>
                  </a:lnTo>
                  <a:lnTo>
                    <a:pt x="4552950" y="109855"/>
                  </a:lnTo>
                  <a:lnTo>
                    <a:pt x="4552950" y="1004569"/>
                  </a:lnTo>
                  <a:lnTo>
                    <a:pt x="4544321" y="1047345"/>
                  </a:lnTo>
                  <a:lnTo>
                    <a:pt x="4520787" y="1082262"/>
                  </a:lnTo>
                  <a:lnTo>
                    <a:pt x="4485870" y="1105796"/>
                  </a:lnTo>
                  <a:lnTo>
                    <a:pt x="4443095" y="1114425"/>
                  </a:lnTo>
                  <a:lnTo>
                    <a:pt x="109854" y="1114425"/>
                  </a:lnTo>
                  <a:lnTo>
                    <a:pt x="67079" y="1105796"/>
                  </a:lnTo>
                  <a:lnTo>
                    <a:pt x="32162" y="1082262"/>
                  </a:lnTo>
                  <a:lnTo>
                    <a:pt x="8628" y="1047345"/>
                  </a:lnTo>
                  <a:lnTo>
                    <a:pt x="0" y="1004569"/>
                  </a:lnTo>
                  <a:lnTo>
                    <a:pt x="0" y="109855"/>
                  </a:lnTo>
                  <a:close/>
                </a:path>
              </a:pathLst>
            </a:custGeom>
            <a:ln w="2286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43775" y="5038725"/>
              <a:ext cx="95250" cy="1114425"/>
            </a:xfrm>
            <a:custGeom>
              <a:avLst/>
              <a:gdLst/>
              <a:ahLst/>
              <a:cxnLst/>
              <a:rect l="l" t="t" r="r" b="b"/>
              <a:pathLst>
                <a:path w="95250" h="1114425">
                  <a:moveTo>
                    <a:pt x="47625" y="0"/>
                  </a:moveTo>
                  <a:lnTo>
                    <a:pt x="29092" y="3744"/>
                  </a:lnTo>
                  <a:lnTo>
                    <a:pt x="13954" y="13954"/>
                  </a:lnTo>
                  <a:lnTo>
                    <a:pt x="3744" y="29092"/>
                  </a:lnTo>
                  <a:lnTo>
                    <a:pt x="0" y="47625"/>
                  </a:lnTo>
                  <a:lnTo>
                    <a:pt x="0" y="1066800"/>
                  </a:lnTo>
                  <a:lnTo>
                    <a:pt x="3744" y="1085332"/>
                  </a:lnTo>
                  <a:lnTo>
                    <a:pt x="13954" y="1100470"/>
                  </a:lnTo>
                  <a:lnTo>
                    <a:pt x="29092" y="1110680"/>
                  </a:lnTo>
                  <a:lnTo>
                    <a:pt x="47625" y="1114425"/>
                  </a:lnTo>
                  <a:lnTo>
                    <a:pt x="66157" y="1110680"/>
                  </a:lnTo>
                  <a:lnTo>
                    <a:pt x="81295" y="1100470"/>
                  </a:lnTo>
                  <a:lnTo>
                    <a:pt x="91505" y="1085332"/>
                  </a:lnTo>
                  <a:lnTo>
                    <a:pt x="95250" y="1066800"/>
                  </a:lnTo>
                  <a:lnTo>
                    <a:pt x="95250" y="47625"/>
                  </a:lnTo>
                  <a:lnTo>
                    <a:pt x="91505" y="29092"/>
                  </a:lnTo>
                  <a:lnTo>
                    <a:pt x="81295" y="13954"/>
                  </a:lnTo>
                  <a:lnTo>
                    <a:pt x="66157" y="3744"/>
                  </a:lnTo>
                  <a:lnTo>
                    <a:pt x="4762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613268" y="5104574"/>
            <a:ext cx="3554729" cy="871855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1550" spc="-10" dirty="0">
                <a:solidFill>
                  <a:srgbClr val="272424"/>
                </a:solidFill>
                <a:latin typeface="Trebuchet MS"/>
                <a:cs typeface="Trebuchet MS"/>
              </a:rPr>
              <a:t>Responsabilités</a:t>
            </a:r>
            <a:endParaRPr sz="1550">
              <a:latin typeface="Trebuchet MS"/>
              <a:cs typeface="Trebuchet MS"/>
            </a:endParaRPr>
          </a:p>
          <a:p>
            <a:pPr marL="12700" marR="5080">
              <a:lnSpc>
                <a:spcPct val="115100"/>
              </a:lnSpc>
              <a:spcBef>
                <a:spcPts val="480"/>
              </a:spcBef>
            </a:pP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2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meilleure</a:t>
            </a:r>
            <a:r>
              <a:rPr sz="12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reconnaissance</a:t>
            </a:r>
            <a:r>
              <a:rPr sz="12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114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5" dirty="0">
                <a:solidFill>
                  <a:srgbClr val="272424"/>
                </a:solidFill>
                <a:latin typeface="Gill Sans MT"/>
                <a:cs typeface="Gill Sans MT"/>
              </a:rPr>
              <a:t>responsabilités </a:t>
            </a:r>
            <a:r>
              <a:rPr sz="1250" spc="40" dirty="0">
                <a:solidFill>
                  <a:srgbClr val="272424"/>
                </a:solidFill>
                <a:latin typeface="Gill Sans MT"/>
                <a:cs typeface="Gill Sans MT"/>
              </a:rPr>
              <a:t>exercées</a:t>
            </a:r>
            <a:endParaRPr sz="1250">
              <a:latin typeface="Gill Sans MT"/>
              <a:cs typeface="Gill Sans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686050" y="6246495"/>
            <a:ext cx="4583430" cy="927735"/>
            <a:chOff x="2686050" y="6246495"/>
            <a:chExt cx="4583430" cy="927735"/>
          </a:xfrm>
        </p:grpSpPr>
        <p:sp>
          <p:nvSpPr>
            <p:cNvPr id="16" name="object 16"/>
            <p:cNvSpPr/>
            <p:nvPr/>
          </p:nvSpPr>
          <p:spPr>
            <a:xfrm>
              <a:off x="2705100" y="6257925"/>
              <a:ext cx="4552950" cy="904875"/>
            </a:xfrm>
            <a:custGeom>
              <a:avLst/>
              <a:gdLst/>
              <a:ahLst/>
              <a:cxnLst/>
              <a:rect l="l" t="t" r="r" b="b"/>
              <a:pathLst>
                <a:path w="4552950" h="904875">
                  <a:moveTo>
                    <a:pt x="0" y="110362"/>
                  </a:moveTo>
                  <a:lnTo>
                    <a:pt x="8671" y="67401"/>
                  </a:lnTo>
                  <a:lnTo>
                    <a:pt x="32321" y="32321"/>
                  </a:lnTo>
                  <a:lnTo>
                    <a:pt x="67401" y="8671"/>
                  </a:lnTo>
                  <a:lnTo>
                    <a:pt x="110362" y="0"/>
                  </a:lnTo>
                  <a:lnTo>
                    <a:pt x="4442586" y="0"/>
                  </a:lnTo>
                  <a:lnTo>
                    <a:pt x="4485548" y="8671"/>
                  </a:lnTo>
                  <a:lnTo>
                    <a:pt x="4520628" y="32321"/>
                  </a:lnTo>
                  <a:lnTo>
                    <a:pt x="4544278" y="67401"/>
                  </a:lnTo>
                  <a:lnTo>
                    <a:pt x="4552950" y="110362"/>
                  </a:lnTo>
                  <a:lnTo>
                    <a:pt x="4552950" y="794448"/>
                  </a:lnTo>
                  <a:lnTo>
                    <a:pt x="4544278" y="837430"/>
                  </a:lnTo>
                  <a:lnTo>
                    <a:pt x="4520628" y="872531"/>
                  </a:lnTo>
                  <a:lnTo>
                    <a:pt x="4485548" y="896196"/>
                  </a:lnTo>
                  <a:lnTo>
                    <a:pt x="4442586" y="904875"/>
                  </a:lnTo>
                  <a:lnTo>
                    <a:pt x="110362" y="904875"/>
                  </a:lnTo>
                  <a:lnTo>
                    <a:pt x="67401" y="896196"/>
                  </a:lnTo>
                  <a:lnTo>
                    <a:pt x="32321" y="872531"/>
                  </a:lnTo>
                  <a:lnTo>
                    <a:pt x="8671" y="837430"/>
                  </a:lnTo>
                  <a:lnTo>
                    <a:pt x="0" y="794448"/>
                  </a:lnTo>
                  <a:lnTo>
                    <a:pt x="0" y="110362"/>
                  </a:lnTo>
                  <a:close/>
                </a:path>
              </a:pathLst>
            </a:custGeom>
            <a:ln w="2286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686050" y="6257925"/>
              <a:ext cx="85725" cy="904875"/>
            </a:xfrm>
            <a:custGeom>
              <a:avLst/>
              <a:gdLst/>
              <a:ahLst/>
              <a:cxnLst/>
              <a:rect l="l" t="t" r="r" b="b"/>
              <a:pathLst>
                <a:path w="85725" h="904875">
                  <a:moveTo>
                    <a:pt x="42925" y="0"/>
                  </a:moveTo>
                  <a:lnTo>
                    <a:pt x="26199" y="3367"/>
                  </a:lnTo>
                  <a:lnTo>
                    <a:pt x="12557" y="12557"/>
                  </a:lnTo>
                  <a:lnTo>
                    <a:pt x="3367" y="26199"/>
                  </a:lnTo>
                  <a:lnTo>
                    <a:pt x="0" y="42925"/>
                  </a:lnTo>
                  <a:lnTo>
                    <a:pt x="0" y="862012"/>
                  </a:lnTo>
                  <a:lnTo>
                    <a:pt x="3367" y="878696"/>
                  </a:lnTo>
                  <a:lnTo>
                    <a:pt x="12557" y="892321"/>
                  </a:lnTo>
                  <a:lnTo>
                    <a:pt x="26199" y="901506"/>
                  </a:lnTo>
                  <a:lnTo>
                    <a:pt x="42799" y="904875"/>
                  </a:lnTo>
                  <a:lnTo>
                    <a:pt x="59525" y="901506"/>
                  </a:lnTo>
                  <a:lnTo>
                    <a:pt x="73167" y="892321"/>
                  </a:lnTo>
                  <a:lnTo>
                    <a:pt x="82357" y="878696"/>
                  </a:lnTo>
                  <a:lnTo>
                    <a:pt x="85725" y="862012"/>
                  </a:lnTo>
                  <a:lnTo>
                    <a:pt x="85725" y="42925"/>
                  </a:lnTo>
                  <a:lnTo>
                    <a:pt x="82359" y="26199"/>
                  </a:lnTo>
                  <a:lnTo>
                    <a:pt x="73183" y="12557"/>
                  </a:lnTo>
                  <a:lnTo>
                    <a:pt x="59578" y="3367"/>
                  </a:lnTo>
                  <a:lnTo>
                    <a:pt x="4292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948939" y="6325673"/>
            <a:ext cx="4058920" cy="651510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sz="1550" spc="-10" dirty="0">
                <a:solidFill>
                  <a:srgbClr val="272424"/>
                </a:solidFill>
                <a:latin typeface="Trebuchet MS"/>
                <a:cs typeface="Trebuchet MS"/>
              </a:rPr>
              <a:t>Inégalités</a:t>
            </a:r>
            <a:endParaRPr sz="15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2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réduction</a:t>
            </a:r>
            <a:r>
              <a:rPr sz="12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9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inégalités</a:t>
            </a:r>
            <a:r>
              <a:rPr sz="12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5" dirty="0">
                <a:solidFill>
                  <a:srgbClr val="272424"/>
                </a:solidFill>
                <a:latin typeface="Gill Sans MT"/>
                <a:cs typeface="Gill Sans MT"/>
              </a:rPr>
              <a:t>primes</a:t>
            </a:r>
            <a:r>
              <a:rPr sz="12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10" dirty="0">
                <a:solidFill>
                  <a:srgbClr val="272424"/>
                </a:solidFill>
                <a:latin typeface="Gill Sans MT"/>
                <a:cs typeface="Gill Sans MT"/>
              </a:rPr>
              <a:t>entre </a:t>
            </a:r>
            <a:r>
              <a:rPr sz="1250" spc="40" dirty="0">
                <a:solidFill>
                  <a:srgbClr val="272424"/>
                </a:solidFill>
                <a:latin typeface="Gill Sans MT"/>
                <a:cs typeface="Gill Sans MT"/>
              </a:rPr>
              <a:t>collectivités</a:t>
            </a:r>
            <a:endParaRPr sz="1250">
              <a:latin typeface="Gill Sans MT"/>
              <a:cs typeface="Gill Sans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7343775" y="6246495"/>
            <a:ext cx="4592955" cy="927735"/>
            <a:chOff x="7343775" y="6246495"/>
            <a:chExt cx="4592955" cy="927735"/>
          </a:xfrm>
        </p:grpSpPr>
        <p:sp>
          <p:nvSpPr>
            <p:cNvPr id="20" name="object 20"/>
            <p:cNvSpPr/>
            <p:nvPr/>
          </p:nvSpPr>
          <p:spPr>
            <a:xfrm>
              <a:off x="7372350" y="6257925"/>
              <a:ext cx="4552950" cy="904875"/>
            </a:xfrm>
            <a:custGeom>
              <a:avLst/>
              <a:gdLst/>
              <a:ahLst/>
              <a:cxnLst/>
              <a:rect l="l" t="t" r="r" b="b"/>
              <a:pathLst>
                <a:path w="4552950" h="904875">
                  <a:moveTo>
                    <a:pt x="0" y="110362"/>
                  </a:moveTo>
                  <a:lnTo>
                    <a:pt x="8671" y="67401"/>
                  </a:lnTo>
                  <a:lnTo>
                    <a:pt x="32321" y="32321"/>
                  </a:lnTo>
                  <a:lnTo>
                    <a:pt x="67401" y="8671"/>
                  </a:lnTo>
                  <a:lnTo>
                    <a:pt x="110363" y="0"/>
                  </a:lnTo>
                  <a:lnTo>
                    <a:pt x="4442586" y="0"/>
                  </a:lnTo>
                  <a:lnTo>
                    <a:pt x="4485548" y="8671"/>
                  </a:lnTo>
                  <a:lnTo>
                    <a:pt x="4520628" y="32321"/>
                  </a:lnTo>
                  <a:lnTo>
                    <a:pt x="4544278" y="67401"/>
                  </a:lnTo>
                  <a:lnTo>
                    <a:pt x="4552950" y="110362"/>
                  </a:lnTo>
                  <a:lnTo>
                    <a:pt x="4552950" y="794448"/>
                  </a:lnTo>
                  <a:lnTo>
                    <a:pt x="4544278" y="837430"/>
                  </a:lnTo>
                  <a:lnTo>
                    <a:pt x="4520628" y="872531"/>
                  </a:lnTo>
                  <a:lnTo>
                    <a:pt x="4485548" y="896196"/>
                  </a:lnTo>
                  <a:lnTo>
                    <a:pt x="4442586" y="904875"/>
                  </a:lnTo>
                  <a:lnTo>
                    <a:pt x="110363" y="904875"/>
                  </a:lnTo>
                  <a:lnTo>
                    <a:pt x="67401" y="896196"/>
                  </a:lnTo>
                  <a:lnTo>
                    <a:pt x="32321" y="872531"/>
                  </a:lnTo>
                  <a:lnTo>
                    <a:pt x="8671" y="837430"/>
                  </a:lnTo>
                  <a:lnTo>
                    <a:pt x="0" y="794448"/>
                  </a:lnTo>
                  <a:lnTo>
                    <a:pt x="0" y="110362"/>
                  </a:lnTo>
                  <a:close/>
                </a:path>
              </a:pathLst>
            </a:custGeom>
            <a:ln w="2286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343775" y="6257925"/>
              <a:ext cx="95250" cy="904875"/>
            </a:xfrm>
            <a:custGeom>
              <a:avLst/>
              <a:gdLst/>
              <a:ahLst/>
              <a:cxnLst/>
              <a:rect l="l" t="t" r="r" b="b"/>
              <a:pathLst>
                <a:path w="95250" h="904875">
                  <a:moveTo>
                    <a:pt x="47625" y="0"/>
                  </a:moveTo>
                  <a:lnTo>
                    <a:pt x="29092" y="3744"/>
                  </a:lnTo>
                  <a:lnTo>
                    <a:pt x="13954" y="13954"/>
                  </a:lnTo>
                  <a:lnTo>
                    <a:pt x="3744" y="29092"/>
                  </a:lnTo>
                  <a:lnTo>
                    <a:pt x="0" y="47625"/>
                  </a:lnTo>
                  <a:lnTo>
                    <a:pt x="0" y="857250"/>
                  </a:lnTo>
                  <a:lnTo>
                    <a:pt x="3744" y="875787"/>
                  </a:lnTo>
                  <a:lnTo>
                    <a:pt x="13954" y="890925"/>
                  </a:lnTo>
                  <a:lnTo>
                    <a:pt x="29092" y="901132"/>
                  </a:lnTo>
                  <a:lnTo>
                    <a:pt x="47625" y="904875"/>
                  </a:lnTo>
                  <a:lnTo>
                    <a:pt x="66157" y="901132"/>
                  </a:lnTo>
                  <a:lnTo>
                    <a:pt x="81295" y="890925"/>
                  </a:lnTo>
                  <a:lnTo>
                    <a:pt x="91505" y="875787"/>
                  </a:lnTo>
                  <a:lnTo>
                    <a:pt x="95250" y="857250"/>
                  </a:lnTo>
                  <a:lnTo>
                    <a:pt x="95250" y="47625"/>
                  </a:lnTo>
                  <a:lnTo>
                    <a:pt x="91505" y="29092"/>
                  </a:lnTo>
                  <a:lnTo>
                    <a:pt x="81295" y="13954"/>
                  </a:lnTo>
                  <a:lnTo>
                    <a:pt x="66157" y="3744"/>
                  </a:lnTo>
                  <a:lnTo>
                    <a:pt x="4762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613268" y="6325673"/>
            <a:ext cx="3830954" cy="651510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sz="1550" spc="10" dirty="0">
                <a:solidFill>
                  <a:srgbClr val="272424"/>
                </a:solidFill>
                <a:latin typeface="Trebuchet MS"/>
                <a:cs typeface="Trebuchet MS"/>
              </a:rPr>
              <a:t>Fonctions</a:t>
            </a:r>
            <a:r>
              <a:rPr sz="1550" spc="20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1550" spc="-10" dirty="0">
                <a:solidFill>
                  <a:srgbClr val="272424"/>
                </a:solidFill>
                <a:latin typeface="Trebuchet MS"/>
                <a:cs typeface="Trebuchet MS"/>
              </a:rPr>
              <a:t>réelles</a:t>
            </a:r>
            <a:endParaRPr sz="15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250" spc="10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2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0" dirty="0">
                <a:solidFill>
                  <a:srgbClr val="272424"/>
                </a:solidFill>
                <a:latin typeface="Gill Sans MT"/>
                <a:cs typeface="Gill Sans MT"/>
              </a:rPr>
              <a:t>prise</a:t>
            </a:r>
            <a:r>
              <a:rPr sz="12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70" dirty="0">
                <a:solidFill>
                  <a:srgbClr val="272424"/>
                </a:solidFill>
                <a:latin typeface="Gill Sans MT"/>
                <a:cs typeface="Gill Sans MT"/>
              </a:rPr>
              <a:t>en</a:t>
            </a:r>
            <a:r>
              <a:rPr sz="12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65" dirty="0">
                <a:solidFill>
                  <a:srgbClr val="272424"/>
                </a:solidFill>
                <a:latin typeface="Gill Sans MT"/>
                <a:cs typeface="Gill Sans MT"/>
              </a:rPr>
              <a:t>compte</a:t>
            </a:r>
            <a:r>
              <a:rPr sz="12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9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55" dirty="0">
                <a:solidFill>
                  <a:srgbClr val="272424"/>
                </a:solidFill>
                <a:latin typeface="Gill Sans MT"/>
                <a:cs typeface="Gill Sans MT"/>
              </a:rPr>
              <a:t>fonctions</a:t>
            </a:r>
            <a:r>
              <a:rPr sz="12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20" dirty="0">
                <a:solidFill>
                  <a:srgbClr val="272424"/>
                </a:solidFill>
                <a:latin typeface="Gill Sans MT"/>
                <a:cs typeface="Gill Sans MT"/>
              </a:rPr>
              <a:t>réellement</a:t>
            </a:r>
            <a:r>
              <a:rPr sz="12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50" spc="40" dirty="0">
                <a:solidFill>
                  <a:srgbClr val="272424"/>
                </a:solidFill>
                <a:latin typeface="Gill Sans MT"/>
                <a:cs typeface="Gill Sans MT"/>
              </a:rPr>
              <a:t>exercées</a:t>
            </a:r>
            <a:endParaRPr sz="1250">
              <a:latin typeface="Gill Sans MT"/>
              <a:cs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45502" y="636905"/>
            <a:ext cx="6267450" cy="758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800" spc="135" dirty="0"/>
              <a:t>Défendre</a:t>
            </a:r>
            <a:r>
              <a:rPr sz="4800" spc="-200" dirty="0"/>
              <a:t> </a:t>
            </a:r>
            <a:r>
              <a:rPr sz="4800" spc="120" dirty="0"/>
              <a:t>les</a:t>
            </a:r>
            <a:r>
              <a:rPr sz="4800" spc="-150" dirty="0"/>
              <a:t> </a:t>
            </a:r>
            <a:r>
              <a:rPr sz="4800" spc="-10" dirty="0"/>
              <a:t>carrières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845502" y="1985962"/>
            <a:ext cx="1942464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5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agit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59316" y="2679172"/>
            <a:ext cx="605790" cy="461645"/>
          </a:xfrm>
          <a:custGeom>
            <a:avLst/>
            <a:gdLst/>
            <a:ahLst/>
            <a:cxnLst/>
            <a:rect l="l" t="t" r="r" b="b"/>
            <a:pathLst>
              <a:path w="605790" h="461644">
                <a:moveTo>
                  <a:pt x="346023" y="0"/>
                </a:moveTo>
                <a:lnTo>
                  <a:pt x="337879" y="1397"/>
                </a:lnTo>
                <a:lnTo>
                  <a:pt x="330749" y="5590"/>
                </a:lnTo>
                <a:lnTo>
                  <a:pt x="326035" y="11931"/>
                </a:lnTo>
                <a:lnTo>
                  <a:pt x="324464" y="19174"/>
                </a:lnTo>
                <a:lnTo>
                  <a:pt x="326035" y="26418"/>
                </a:lnTo>
                <a:lnTo>
                  <a:pt x="330749" y="32759"/>
                </a:lnTo>
                <a:lnTo>
                  <a:pt x="531751" y="211517"/>
                </a:lnTo>
                <a:lnTo>
                  <a:pt x="21627" y="211517"/>
                </a:lnTo>
                <a:lnTo>
                  <a:pt x="13229" y="213035"/>
                </a:lnTo>
                <a:lnTo>
                  <a:pt x="6352" y="217167"/>
                </a:lnTo>
                <a:lnTo>
                  <a:pt x="1706" y="223284"/>
                </a:lnTo>
                <a:lnTo>
                  <a:pt x="0" y="230752"/>
                </a:lnTo>
                <a:lnTo>
                  <a:pt x="1706" y="238221"/>
                </a:lnTo>
                <a:lnTo>
                  <a:pt x="6352" y="244337"/>
                </a:lnTo>
                <a:lnTo>
                  <a:pt x="13229" y="248470"/>
                </a:lnTo>
                <a:lnTo>
                  <a:pt x="21627" y="249987"/>
                </a:lnTo>
                <a:lnTo>
                  <a:pt x="531751" y="249988"/>
                </a:lnTo>
                <a:lnTo>
                  <a:pt x="330749" y="428758"/>
                </a:lnTo>
                <a:lnTo>
                  <a:pt x="326035" y="435100"/>
                </a:lnTo>
                <a:lnTo>
                  <a:pt x="324464" y="442343"/>
                </a:lnTo>
                <a:lnTo>
                  <a:pt x="326035" y="449586"/>
                </a:lnTo>
                <a:lnTo>
                  <a:pt x="330749" y="455928"/>
                </a:lnTo>
                <a:lnTo>
                  <a:pt x="337879" y="460121"/>
                </a:lnTo>
                <a:lnTo>
                  <a:pt x="346023" y="461518"/>
                </a:lnTo>
                <a:lnTo>
                  <a:pt x="354167" y="460121"/>
                </a:lnTo>
                <a:lnTo>
                  <a:pt x="361297" y="455928"/>
                </a:lnTo>
                <a:lnTo>
                  <a:pt x="599191" y="244345"/>
                </a:lnTo>
                <a:lnTo>
                  <a:pt x="603905" y="238004"/>
                </a:lnTo>
                <a:lnTo>
                  <a:pt x="605476" y="230761"/>
                </a:lnTo>
                <a:lnTo>
                  <a:pt x="603905" y="223517"/>
                </a:lnTo>
                <a:lnTo>
                  <a:pt x="599191" y="217176"/>
                </a:lnTo>
                <a:lnTo>
                  <a:pt x="361297" y="5590"/>
                </a:lnTo>
                <a:lnTo>
                  <a:pt x="354167" y="1397"/>
                </a:lnTo>
                <a:lnTo>
                  <a:pt x="346023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45502" y="3491865"/>
            <a:ext cx="5568950" cy="13087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Favoriser</a:t>
            </a:r>
            <a:r>
              <a:rPr sz="2400" spc="20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45" dirty="0">
                <a:solidFill>
                  <a:srgbClr val="272424"/>
                </a:solidFill>
                <a:latin typeface="Trebuchet MS"/>
                <a:cs typeface="Trebuchet MS"/>
              </a:rPr>
              <a:t>l'avancement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600"/>
              </a:lnSpc>
              <a:spcBef>
                <a:spcPts val="1055"/>
              </a:spcBef>
            </a:pP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Soutenir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progression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5" dirty="0">
                <a:solidFill>
                  <a:srgbClr val="272424"/>
                </a:solidFill>
                <a:latin typeface="Gill Sans MT"/>
                <a:cs typeface="Gill Sans MT"/>
              </a:rPr>
              <a:t>carrière</a:t>
            </a:r>
            <a:r>
              <a:rPr sz="1850" spc="-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chaque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agent 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territorial.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69409" y="2602164"/>
            <a:ext cx="606425" cy="615950"/>
          </a:xfrm>
          <a:custGeom>
            <a:avLst/>
            <a:gdLst/>
            <a:ahLst/>
            <a:cxnLst/>
            <a:rect l="l" t="t" r="r" b="b"/>
            <a:pathLst>
              <a:path w="606425" h="615950">
                <a:moveTo>
                  <a:pt x="303034" y="192351"/>
                </a:moveTo>
                <a:lnTo>
                  <a:pt x="255266" y="197939"/>
                </a:lnTo>
                <a:lnTo>
                  <a:pt x="211415" y="213857"/>
                </a:lnTo>
                <a:lnTo>
                  <a:pt x="172732" y="238834"/>
                </a:lnTo>
                <a:lnTo>
                  <a:pt x="140468" y="271601"/>
                </a:lnTo>
                <a:lnTo>
                  <a:pt x="115873" y="310887"/>
                </a:lnTo>
                <a:lnTo>
                  <a:pt x="100200" y="355422"/>
                </a:lnTo>
                <a:lnTo>
                  <a:pt x="94697" y="403936"/>
                </a:lnTo>
                <a:lnTo>
                  <a:pt x="100200" y="452453"/>
                </a:lnTo>
                <a:lnTo>
                  <a:pt x="115874" y="496990"/>
                </a:lnTo>
                <a:lnTo>
                  <a:pt x="140468" y="536277"/>
                </a:lnTo>
                <a:lnTo>
                  <a:pt x="172732" y="569044"/>
                </a:lnTo>
                <a:lnTo>
                  <a:pt x="211415" y="594021"/>
                </a:lnTo>
                <a:lnTo>
                  <a:pt x="255267" y="609939"/>
                </a:lnTo>
                <a:lnTo>
                  <a:pt x="303035" y="615527"/>
                </a:lnTo>
                <a:lnTo>
                  <a:pt x="350803" y="609939"/>
                </a:lnTo>
                <a:lnTo>
                  <a:pt x="394653" y="594021"/>
                </a:lnTo>
                <a:lnTo>
                  <a:pt x="420926" y="577057"/>
                </a:lnTo>
                <a:lnTo>
                  <a:pt x="303035" y="577057"/>
                </a:lnTo>
                <a:lnTo>
                  <a:pt x="257719" y="570873"/>
                </a:lnTo>
                <a:lnTo>
                  <a:pt x="217000" y="553422"/>
                </a:lnTo>
                <a:lnTo>
                  <a:pt x="182501" y="526352"/>
                </a:lnTo>
                <a:lnTo>
                  <a:pt x="155848" y="491315"/>
                </a:lnTo>
                <a:lnTo>
                  <a:pt x="138665" y="449960"/>
                </a:lnTo>
                <a:lnTo>
                  <a:pt x="132639" y="404417"/>
                </a:lnTo>
                <a:lnTo>
                  <a:pt x="132576" y="403936"/>
                </a:lnTo>
                <a:lnTo>
                  <a:pt x="138664" y="357919"/>
                </a:lnTo>
                <a:lnTo>
                  <a:pt x="155848" y="316566"/>
                </a:lnTo>
                <a:lnTo>
                  <a:pt x="182501" y="281529"/>
                </a:lnTo>
                <a:lnTo>
                  <a:pt x="216999" y="254458"/>
                </a:lnTo>
                <a:lnTo>
                  <a:pt x="257719" y="237005"/>
                </a:lnTo>
                <a:lnTo>
                  <a:pt x="303034" y="230821"/>
                </a:lnTo>
                <a:lnTo>
                  <a:pt x="420924" y="230821"/>
                </a:lnTo>
                <a:lnTo>
                  <a:pt x="394653" y="213857"/>
                </a:lnTo>
                <a:lnTo>
                  <a:pt x="350802" y="197939"/>
                </a:lnTo>
                <a:lnTo>
                  <a:pt x="303034" y="192351"/>
                </a:lnTo>
                <a:close/>
              </a:path>
              <a:path w="606425" h="615950">
                <a:moveTo>
                  <a:pt x="420924" y="230821"/>
                </a:moveTo>
                <a:lnTo>
                  <a:pt x="303034" y="230821"/>
                </a:lnTo>
                <a:lnTo>
                  <a:pt x="348344" y="237005"/>
                </a:lnTo>
                <a:lnTo>
                  <a:pt x="389061" y="254459"/>
                </a:lnTo>
                <a:lnTo>
                  <a:pt x="423560" y="281529"/>
                </a:lnTo>
                <a:lnTo>
                  <a:pt x="450214" y="316566"/>
                </a:lnTo>
                <a:lnTo>
                  <a:pt x="467399" y="357919"/>
                </a:lnTo>
                <a:lnTo>
                  <a:pt x="473489" y="403937"/>
                </a:lnTo>
                <a:lnTo>
                  <a:pt x="467399" y="449960"/>
                </a:lnTo>
                <a:lnTo>
                  <a:pt x="450289" y="491136"/>
                </a:lnTo>
                <a:lnTo>
                  <a:pt x="423560" y="526352"/>
                </a:lnTo>
                <a:lnTo>
                  <a:pt x="389061" y="553422"/>
                </a:lnTo>
                <a:lnTo>
                  <a:pt x="348345" y="570873"/>
                </a:lnTo>
                <a:lnTo>
                  <a:pt x="303035" y="577057"/>
                </a:lnTo>
                <a:lnTo>
                  <a:pt x="420926" y="577057"/>
                </a:lnTo>
                <a:lnTo>
                  <a:pt x="465598" y="536277"/>
                </a:lnTo>
                <a:lnTo>
                  <a:pt x="490192" y="496990"/>
                </a:lnTo>
                <a:lnTo>
                  <a:pt x="505865" y="452453"/>
                </a:lnTo>
                <a:lnTo>
                  <a:pt x="511313" y="404417"/>
                </a:lnTo>
                <a:lnTo>
                  <a:pt x="511367" y="403937"/>
                </a:lnTo>
                <a:lnTo>
                  <a:pt x="505865" y="355423"/>
                </a:lnTo>
                <a:lnTo>
                  <a:pt x="490192" y="310888"/>
                </a:lnTo>
                <a:lnTo>
                  <a:pt x="465598" y="271601"/>
                </a:lnTo>
                <a:lnTo>
                  <a:pt x="433335" y="238834"/>
                </a:lnTo>
                <a:lnTo>
                  <a:pt x="420924" y="230821"/>
                </a:lnTo>
                <a:close/>
              </a:path>
              <a:path w="606425" h="615950">
                <a:moveTo>
                  <a:pt x="303027" y="281373"/>
                </a:moveTo>
                <a:lnTo>
                  <a:pt x="288460" y="285385"/>
                </a:lnTo>
                <a:lnTo>
                  <a:pt x="277577" y="297422"/>
                </a:lnTo>
                <a:lnTo>
                  <a:pt x="257053" y="339737"/>
                </a:lnTo>
                <a:lnTo>
                  <a:pt x="256359" y="339737"/>
                </a:lnTo>
                <a:lnTo>
                  <a:pt x="210526" y="346472"/>
                </a:lnTo>
                <a:lnTo>
                  <a:pt x="211048" y="346472"/>
                </a:lnTo>
                <a:lnTo>
                  <a:pt x="196601" y="353225"/>
                </a:lnTo>
                <a:lnTo>
                  <a:pt x="188375" y="366053"/>
                </a:lnTo>
                <a:lnTo>
                  <a:pt x="187937" y="375192"/>
                </a:lnTo>
                <a:lnTo>
                  <a:pt x="187674" y="381385"/>
                </a:lnTo>
                <a:lnTo>
                  <a:pt x="195554" y="395521"/>
                </a:lnTo>
                <a:lnTo>
                  <a:pt x="228811" y="428461"/>
                </a:lnTo>
                <a:lnTo>
                  <a:pt x="228678" y="428461"/>
                </a:lnTo>
                <a:lnTo>
                  <a:pt x="220759" y="474871"/>
                </a:lnTo>
                <a:lnTo>
                  <a:pt x="222568" y="491136"/>
                </a:lnTo>
                <a:lnTo>
                  <a:pt x="232034" y="503107"/>
                </a:lnTo>
                <a:lnTo>
                  <a:pt x="246161" y="508564"/>
                </a:lnTo>
                <a:lnTo>
                  <a:pt x="261952" y="505286"/>
                </a:lnTo>
                <a:lnTo>
                  <a:pt x="303035" y="483406"/>
                </a:lnTo>
                <a:lnTo>
                  <a:pt x="384235" y="483406"/>
                </a:lnTo>
                <a:lnTo>
                  <a:pt x="385184" y="474871"/>
                </a:lnTo>
                <a:lnTo>
                  <a:pt x="383019" y="462007"/>
                </a:lnTo>
                <a:lnTo>
                  <a:pt x="261479" y="462007"/>
                </a:lnTo>
                <a:lnTo>
                  <a:pt x="266924" y="429904"/>
                </a:lnTo>
                <a:lnTo>
                  <a:pt x="235800" y="381704"/>
                </a:lnTo>
                <a:lnTo>
                  <a:pt x="267523" y="377007"/>
                </a:lnTo>
                <a:lnTo>
                  <a:pt x="290457" y="357919"/>
                </a:lnTo>
                <a:lnTo>
                  <a:pt x="303034" y="332045"/>
                </a:lnTo>
                <a:lnTo>
                  <a:pt x="345225" y="332045"/>
                </a:lnTo>
                <a:lnTo>
                  <a:pt x="328476" y="297422"/>
                </a:lnTo>
                <a:lnTo>
                  <a:pt x="317594" y="285385"/>
                </a:lnTo>
                <a:lnTo>
                  <a:pt x="303027" y="281373"/>
                </a:lnTo>
                <a:close/>
              </a:path>
              <a:path w="606425" h="615950">
                <a:moveTo>
                  <a:pt x="384235" y="483406"/>
                </a:moveTo>
                <a:lnTo>
                  <a:pt x="303035" y="483406"/>
                </a:lnTo>
                <a:lnTo>
                  <a:pt x="343991" y="505286"/>
                </a:lnTo>
                <a:lnTo>
                  <a:pt x="359782" y="508564"/>
                </a:lnTo>
                <a:lnTo>
                  <a:pt x="373909" y="503107"/>
                </a:lnTo>
                <a:lnTo>
                  <a:pt x="383375" y="491136"/>
                </a:lnTo>
                <a:lnTo>
                  <a:pt x="384235" y="483406"/>
                </a:lnTo>
                <a:close/>
              </a:path>
              <a:path w="606425" h="615950">
                <a:moveTo>
                  <a:pt x="303090" y="443521"/>
                </a:moveTo>
                <a:lnTo>
                  <a:pt x="296344" y="444356"/>
                </a:lnTo>
                <a:lnTo>
                  <a:pt x="289888" y="446863"/>
                </a:lnTo>
                <a:lnTo>
                  <a:pt x="261479" y="462007"/>
                </a:lnTo>
                <a:lnTo>
                  <a:pt x="344701" y="462007"/>
                </a:lnTo>
                <a:lnTo>
                  <a:pt x="316292" y="446863"/>
                </a:lnTo>
                <a:lnTo>
                  <a:pt x="309836" y="444356"/>
                </a:lnTo>
                <a:lnTo>
                  <a:pt x="303090" y="443521"/>
                </a:lnTo>
                <a:close/>
              </a:path>
              <a:path w="606425" h="615950">
                <a:moveTo>
                  <a:pt x="345225" y="332045"/>
                </a:moveTo>
                <a:lnTo>
                  <a:pt x="303034" y="332045"/>
                </a:lnTo>
                <a:lnTo>
                  <a:pt x="317272" y="361317"/>
                </a:lnTo>
                <a:lnTo>
                  <a:pt x="321032" y="367139"/>
                </a:lnTo>
                <a:lnTo>
                  <a:pt x="326036" y="371842"/>
                </a:lnTo>
                <a:lnTo>
                  <a:pt x="331996" y="375193"/>
                </a:lnTo>
                <a:lnTo>
                  <a:pt x="338656" y="377007"/>
                </a:lnTo>
                <a:lnTo>
                  <a:pt x="370380" y="381704"/>
                </a:lnTo>
                <a:lnTo>
                  <a:pt x="347416" y="404417"/>
                </a:lnTo>
                <a:lnTo>
                  <a:pt x="343080" y="409892"/>
                </a:lnTo>
                <a:lnTo>
                  <a:pt x="340229" y="416175"/>
                </a:lnTo>
                <a:lnTo>
                  <a:pt x="338931" y="422951"/>
                </a:lnTo>
                <a:lnTo>
                  <a:pt x="339189" y="428461"/>
                </a:lnTo>
                <a:lnTo>
                  <a:pt x="339256" y="429904"/>
                </a:lnTo>
                <a:lnTo>
                  <a:pt x="344701" y="462007"/>
                </a:lnTo>
                <a:lnTo>
                  <a:pt x="383019" y="462007"/>
                </a:lnTo>
                <a:lnTo>
                  <a:pt x="377372" y="428461"/>
                </a:lnTo>
                <a:lnTo>
                  <a:pt x="410515" y="395649"/>
                </a:lnTo>
                <a:lnTo>
                  <a:pt x="418426" y="381386"/>
                </a:lnTo>
                <a:lnTo>
                  <a:pt x="417743" y="367139"/>
                </a:lnTo>
                <a:lnTo>
                  <a:pt x="417691" y="366053"/>
                </a:lnTo>
                <a:lnTo>
                  <a:pt x="409430" y="353225"/>
                </a:lnTo>
                <a:lnTo>
                  <a:pt x="394764" y="346472"/>
                </a:lnTo>
                <a:lnTo>
                  <a:pt x="349135" y="339737"/>
                </a:lnTo>
                <a:lnTo>
                  <a:pt x="348946" y="339737"/>
                </a:lnTo>
                <a:lnTo>
                  <a:pt x="345225" y="332045"/>
                </a:lnTo>
                <a:close/>
              </a:path>
              <a:path w="606425" h="615950">
                <a:moveTo>
                  <a:pt x="167965" y="0"/>
                </a:moveTo>
                <a:lnTo>
                  <a:pt x="29119" y="0"/>
                </a:lnTo>
                <a:lnTo>
                  <a:pt x="0" y="29573"/>
                </a:lnTo>
                <a:lnTo>
                  <a:pt x="0" y="35344"/>
                </a:lnTo>
                <a:lnTo>
                  <a:pt x="1657" y="41114"/>
                </a:lnTo>
                <a:lnTo>
                  <a:pt x="4853" y="45923"/>
                </a:lnTo>
                <a:lnTo>
                  <a:pt x="125947" y="230227"/>
                </a:lnTo>
                <a:lnTo>
                  <a:pt x="132690" y="223397"/>
                </a:lnTo>
                <a:lnTo>
                  <a:pt x="139736" y="216817"/>
                </a:lnTo>
                <a:lnTo>
                  <a:pt x="147052" y="210511"/>
                </a:lnTo>
                <a:lnTo>
                  <a:pt x="154592" y="204501"/>
                </a:lnTo>
                <a:lnTo>
                  <a:pt x="45573" y="38470"/>
                </a:lnTo>
                <a:lnTo>
                  <a:pt x="212117" y="38470"/>
                </a:lnTo>
                <a:lnTo>
                  <a:pt x="200399" y="18642"/>
                </a:lnTo>
                <a:lnTo>
                  <a:pt x="194299" y="10860"/>
                </a:lnTo>
                <a:lnTo>
                  <a:pt x="186579" y="4993"/>
                </a:lnTo>
                <a:lnTo>
                  <a:pt x="177660" y="1289"/>
                </a:lnTo>
                <a:lnTo>
                  <a:pt x="167965" y="0"/>
                </a:lnTo>
                <a:close/>
              </a:path>
              <a:path w="606425" h="615950">
                <a:moveTo>
                  <a:pt x="605166" y="38470"/>
                </a:moveTo>
                <a:lnTo>
                  <a:pt x="560483" y="38470"/>
                </a:lnTo>
                <a:lnTo>
                  <a:pt x="451582" y="204501"/>
                </a:lnTo>
                <a:lnTo>
                  <a:pt x="459105" y="210511"/>
                </a:lnTo>
                <a:lnTo>
                  <a:pt x="466396" y="216817"/>
                </a:lnTo>
                <a:lnTo>
                  <a:pt x="473441" y="223397"/>
                </a:lnTo>
                <a:lnTo>
                  <a:pt x="480228" y="230228"/>
                </a:lnTo>
                <a:lnTo>
                  <a:pt x="601203" y="45924"/>
                </a:lnTo>
                <a:lnTo>
                  <a:pt x="604407" y="41115"/>
                </a:lnTo>
                <a:lnTo>
                  <a:pt x="605166" y="38470"/>
                </a:lnTo>
                <a:close/>
              </a:path>
              <a:path w="606425" h="615950">
                <a:moveTo>
                  <a:pt x="212117" y="38470"/>
                </a:moveTo>
                <a:lnTo>
                  <a:pt x="167965" y="38470"/>
                </a:lnTo>
                <a:lnTo>
                  <a:pt x="240882" y="161943"/>
                </a:lnTo>
                <a:lnTo>
                  <a:pt x="250649" y="159600"/>
                </a:lnTo>
                <a:lnTo>
                  <a:pt x="260579" y="157629"/>
                </a:lnTo>
                <a:lnTo>
                  <a:pt x="270662" y="156040"/>
                </a:lnTo>
                <a:lnTo>
                  <a:pt x="280891" y="154842"/>
                </a:lnTo>
                <a:lnTo>
                  <a:pt x="212117" y="38470"/>
                </a:lnTo>
                <a:close/>
              </a:path>
              <a:path w="606425" h="615950">
                <a:moveTo>
                  <a:pt x="576944" y="0"/>
                </a:moveTo>
                <a:lnTo>
                  <a:pt x="438087" y="0"/>
                </a:lnTo>
                <a:lnTo>
                  <a:pt x="325162" y="154842"/>
                </a:lnTo>
                <a:lnTo>
                  <a:pt x="336049" y="156040"/>
                </a:lnTo>
                <a:lnTo>
                  <a:pt x="335857" y="156040"/>
                </a:lnTo>
                <a:lnTo>
                  <a:pt x="346100" y="157629"/>
                </a:lnTo>
                <a:lnTo>
                  <a:pt x="345959" y="157629"/>
                </a:lnTo>
                <a:lnTo>
                  <a:pt x="355702" y="159601"/>
                </a:lnTo>
                <a:lnTo>
                  <a:pt x="365171" y="161943"/>
                </a:lnTo>
                <a:lnTo>
                  <a:pt x="438087" y="38470"/>
                </a:lnTo>
                <a:lnTo>
                  <a:pt x="605166" y="38470"/>
                </a:lnTo>
                <a:lnTo>
                  <a:pt x="606064" y="35344"/>
                </a:lnTo>
                <a:lnTo>
                  <a:pt x="606064" y="29574"/>
                </a:lnTo>
                <a:lnTo>
                  <a:pt x="603894" y="18642"/>
                </a:lnTo>
                <a:lnTo>
                  <a:pt x="603778" y="18055"/>
                </a:lnTo>
                <a:lnTo>
                  <a:pt x="597541" y="8656"/>
                </a:lnTo>
                <a:lnTo>
                  <a:pt x="588286" y="2322"/>
                </a:lnTo>
                <a:lnTo>
                  <a:pt x="576944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459344" y="3491865"/>
            <a:ext cx="5837555" cy="13087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Valoriser</a:t>
            </a:r>
            <a:r>
              <a:rPr sz="2400" spc="204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l'expérience</a:t>
            </a:r>
            <a:r>
              <a:rPr sz="2400" spc="14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35" dirty="0">
                <a:solidFill>
                  <a:srgbClr val="272424"/>
                </a:solidFill>
                <a:latin typeface="Trebuchet MS"/>
                <a:cs typeface="Trebuchet MS"/>
              </a:rPr>
              <a:t>professionnelle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600"/>
              </a:lnSpc>
              <a:spcBef>
                <a:spcPts val="1055"/>
              </a:spcBef>
            </a:pP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Reconnaître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65" dirty="0">
                <a:solidFill>
                  <a:srgbClr val="272424"/>
                </a:solidFill>
                <a:latin typeface="Gill Sans MT"/>
                <a:cs typeface="Gill Sans MT"/>
              </a:rPr>
              <a:t>années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spc="-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service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850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compétences </a:t>
            </a:r>
            <a:r>
              <a:rPr sz="1850" spc="165" dirty="0">
                <a:solidFill>
                  <a:srgbClr val="272424"/>
                </a:solidFill>
                <a:latin typeface="Gill Sans MT"/>
                <a:cs typeface="Gill Sans MT"/>
              </a:rPr>
              <a:t>acquises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sur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45" dirty="0">
                <a:solidFill>
                  <a:srgbClr val="272424"/>
                </a:solidFill>
                <a:latin typeface="Gill Sans MT"/>
                <a:cs typeface="Gill Sans MT"/>
              </a:rPr>
              <a:t>terrain.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90331" y="5316754"/>
            <a:ext cx="543560" cy="606425"/>
          </a:xfrm>
          <a:custGeom>
            <a:avLst/>
            <a:gdLst/>
            <a:ahLst/>
            <a:cxnLst/>
            <a:rect l="l" t="t" r="r" b="b"/>
            <a:pathLst>
              <a:path w="543560" h="606425">
                <a:moveTo>
                  <a:pt x="271768" y="0"/>
                </a:moveTo>
                <a:lnTo>
                  <a:pt x="217012" y="3464"/>
                </a:lnTo>
                <a:lnTo>
                  <a:pt x="166005" y="13401"/>
                </a:lnTo>
                <a:lnTo>
                  <a:pt x="119842" y="29121"/>
                </a:lnTo>
                <a:lnTo>
                  <a:pt x="79618" y="49940"/>
                </a:lnTo>
                <a:lnTo>
                  <a:pt x="46427" y="75170"/>
                </a:lnTo>
                <a:lnTo>
                  <a:pt x="21364" y="104123"/>
                </a:lnTo>
                <a:lnTo>
                  <a:pt x="0" y="170454"/>
                </a:lnTo>
                <a:lnTo>
                  <a:pt x="6253" y="206966"/>
                </a:lnTo>
                <a:lnTo>
                  <a:pt x="24139" y="240761"/>
                </a:lnTo>
                <a:lnTo>
                  <a:pt x="52342" y="271006"/>
                </a:lnTo>
                <a:lnTo>
                  <a:pt x="89544" y="296869"/>
                </a:lnTo>
                <a:lnTo>
                  <a:pt x="134423" y="317519"/>
                </a:lnTo>
                <a:lnTo>
                  <a:pt x="185526" y="332123"/>
                </a:lnTo>
                <a:lnTo>
                  <a:pt x="185656" y="332123"/>
                </a:lnTo>
                <a:lnTo>
                  <a:pt x="241572" y="339850"/>
                </a:lnTo>
                <a:lnTo>
                  <a:pt x="241572" y="587124"/>
                </a:lnTo>
                <a:lnTo>
                  <a:pt x="271768" y="606063"/>
                </a:lnTo>
                <a:lnTo>
                  <a:pt x="283493" y="604569"/>
                </a:lnTo>
                <a:lnTo>
                  <a:pt x="293094" y="600500"/>
                </a:lnTo>
                <a:lnTo>
                  <a:pt x="299581" y="594478"/>
                </a:lnTo>
                <a:lnTo>
                  <a:pt x="301964" y="587124"/>
                </a:lnTo>
                <a:lnTo>
                  <a:pt x="301964" y="339850"/>
                </a:lnTo>
                <a:lnTo>
                  <a:pt x="358129" y="332123"/>
                </a:lnTo>
                <a:lnTo>
                  <a:pt x="409277" y="317519"/>
                </a:lnTo>
                <a:lnTo>
                  <a:pt x="440720" y="303029"/>
                </a:lnTo>
                <a:lnTo>
                  <a:pt x="271768" y="303029"/>
                </a:lnTo>
                <a:lnTo>
                  <a:pt x="215574" y="298293"/>
                </a:lnTo>
                <a:lnTo>
                  <a:pt x="165080" y="284928"/>
                </a:lnTo>
                <a:lnTo>
                  <a:pt x="122300" y="264197"/>
                </a:lnTo>
                <a:lnTo>
                  <a:pt x="89249" y="237366"/>
                </a:lnTo>
                <a:lnTo>
                  <a:pt x="67941" y="205696"/>
                </a:lnTo>
                <a:lnTo>
                  <a:pt x="60391" y="170454"/>
                </a:lnTo>
                <a:lnTo>
                  <a:pt x="67941" y="135211"/>
                </a:lnTo>
                <a:lnTo>
                  <a:pt x="89249" y="103542"/>
                </a:lnTo>
                <a:lnTo>
                  <a:pt x="122300" y="76710"/>
                </a:lnTo>
                <a:lnTo>
                  <a:pt x="165080" y="55979"/>
                </a:lnTo>
                <a:lnTo>
                  <a:pt x="215574" y="42614"/>
                </a:lnTo>
                <a:lnTo>
                  <a:pt x="271768" y="37878"/>
                </a:lnTo>
                <a:lnTo>
                  <a:pt x="440602" y="37878"/>
                </a:lnTo>
                <a:lnTo>
                  <a:pt x="423683" y="29122"/>
                </a:lnTo>
                <a:lnTo>
                  <a:pt x="377521" y="13401"/>
                </a:lnTo>
                <a:lnTo>
                  <a:pt x="326518" y="3464"/>
                </a:lnTo>
                <a:lnTo>
                  <a:pt x="271768" y="0"/>
                </a:lnTo>
                <a:close/>
              </a:path>
              <a:path w="543560" h="606425">
                <a:moveTo>
                  <a:pt x="440602" y="37878"/>
                </a:moveTo>
                <a:lnTo>
                  <a:pt x="271768" y="37878"/>
                </a:lnTo>
                <a:lnTo>
                  <a:pt x="327957" y="42614"/>
                </a:lnTo>
                <a:lnTo>
                  <a:pt x="378448" y="55979"/>
                </a:lnTo>
                <a:lnTo>
                  <a:pt x="421227" y="76710"/>
                </a:lnTo>
                <a:lnTo>
                  <a:pt x="454279" y="103542"/>
                </a:lnTo>
                <a:lnTo>
                  <a:pt x="475587" y="135211"/>
                </a:lnTo>
                <a:lnTo>
                  <a:pt x="483138" y="170454"/>
                </a:lnTo>
                <a:lnTo>
                  <a:pt x="475587" y="205696"/>
                </a:lnTo>
                <a:lnTo>
                  <a:pt x="454279" y="237366"/>
                </a:lnTo>
                <a:lnTo>
                  <a:pt x="421227" y="264198"/>
                </a:lnTo>
                <a:lnTo>
                  <a:pt x="378448" y="284928"/>
                </a:lnTo>
                <a:lnTo>
                  <a:pt x="327957" y="298293"/>
                </a:lnTo>
                <a:lnTo>
                  <a:pt x="271768" y="303029"/>
                </a:lnTo>
                <a:lnTo>
                  <a:pt x="440720" y="303029"/>
                </a:lnTo>
                <a:lnTo>
                  <a:pt x="491237" y="271006"/>
                </a:lnTo>
                <a:lnTo>
                  <a:pt x="519408" y="240761"/>
                </a:lnTo>
                <a:lnTo>
                  <a:pt x="537279" y="206967"/>
                </a:lnTo>
                <a:lnTo>
                  <a:pt x="543529" y="170454"/>
                </a:lnTo>
                <a:lnTo>
                  <a:pt x="538005" y="136113"/>
                </a:lnTo>
                <a:lnTo>
                  <a:pt x="522163" y="104123"/>
                </a:lnTo>
                <a:lnTo>
                  <a:pt x="497099" y="75170"/>
                </a:lnTo>
                <a:lnTo>
                  <a:pt x="463907" y="49940"/>
                </a:lnTo>
                <a:lnTo>
                  <a:pt x="440602" y="37878"/>
                </a:lnTo>
                <a:close/>
              </a:path>
              <a:path w="543560" h="606425">
                <a:moveTo>
                  <a:pt x="271768" y="75757"/>
                </a:moveTo>
                <a:lnTo>
                  <a:pt x="212982" y="83196"/>
                </a:lnTo>
                <a:lnTo>
                  <a:pt x="164931" y="103542"/>
                </a:lnTo>
                <a:lnTo>
                  <a:pt x="132642" y="133585"/>
                </a:lnTo>
                <a:lnTo>
                  <a:pt x="120782" y="170454"/>
                </a:lnTo>
                <a:lnTo>
                  <a:pt x="123165" y="177807"/>
                </a:lnTo>
                <a:lnTo>
                  <a:pt x="129652" y="183830"/>
                </a:lnTo>
                <a:lnTo>
                  <a:pt x="139253" y="187899"/>
                </a:lnTo>
                <a:lnTo>
                  <a:pt x="150978" y="189393"/>
                </a:lnTo>
                <a:lnTo>
                  <a:pt x="162702" y="187899"/>
                </a:lnTo>
                <a:lnTo>
                  <a:pt x="172304" y="183830"/>
                </a:lnTo>
                <a:lnTo>
                  <a:pt x="178791" y="177807"/>
                </a:lnTo>
                <a:lnTo>
                  <a:pt x="188294" y="148346"/>
                </a:lnTo>
                <a:lnTo>
                  <a:pt x="207712" y="130284"/>
                </a:lnTo>
                <a:lnTo>
                  <a:pt x="236509" y="118103"/>
                </a:lnTo>
                <a:lnTo>
                  <a:pt x="283492" y="112141"/>
                </a:lnTo>
                <a:lnTo>
                  <a:pt x="293094" y="108072"/>
                </a:lnTo>
                <a:lnTo>
                  <a:pt x="299581" y="102050"/>
                </a:lnTo>
                <a:lnTo>
                  <a:pt x="301964" y="94696"/>
                </a:lnTo>
                <a:lnTo>
                  <a:pt x="299581" y="87342"/>
                </a:lnTo>
                <a:lnTo>
                  <a:pt x="293094" y="81320"/>
                </a:lnTo>
                <a:lnTo>
                  <a:pt x="283492" y="77251"/>
                </a:lnTo>
                <a:lnTo>
                  <a:pt x="271768" y="75757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45502" y="6208331"/>
            <a:ext cx="6031865" cy="1308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30" dirty="0">
                <a:solidFill>
                  <a:srgbClr val="272424"/>
                </a:solidFill>
                <a:latin typeface="Trebuchet MS"/>
                <a:cs typeface="Trebuchet MS"/>
              </a:rPr>
              <a:t>Faciliter</a:t>
            </a:r>
            <a:r>
              <a:rPr sz="24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75" dirty="0">
                <a:solidFill>
                  <a:srgbClr val="272424"/>
                </a:solidFill>
                <a:latin typeface="Trebuchet MS"/>
                <a:cs typeface="Trebuchet MS"/>
              </a:rPr>
              <a:t>les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mobilités</a:t>
            </a:r>
            <a:r>
              <a:rPr sz="2400" spc="-10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50" dirty="0">
                <a:solidFill>
                  <a:srgbClr val="272424"/>
                </a:solidFill>
                <a:latin typeface="Trebuchet MS"/>
                <a:cs typeface="Trebuchet MS"/>
              </a:rPr>
              <a:t>choisies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700"/>
              </a:lnSpc>
              <a:spcBef>
                <a:spcPts val="105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Permettre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aux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choisir</a:t>
            </a:r>
            <a:r>
              <a:rPr sz="18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librement</a:t>
            </a:r>
            <a:r>
              <a:rPr sz="1850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5" dirty="0">
                <a:solidFill>
                  <a:srgbClr val="272424"/>
                </a:solidFill>
                <a:latin typeface="Gill Sans MT"/>
                <a:cs typeface="Gill Sans MT"/>
              </a:rPr>
              <a:t>leur</a:t>
            </a:r>
            <a:r>
              <a:rPr sz="18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évolution </a:t>
            </a: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géographique</a:t>
            </a:r>
            <a:r>
              <a:rPr sz="1850" spc="-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fonctionnelle.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469409" y="5316754"/>
            <a:ext cx="606425" cy="587375"/>
          </a:xfrm>
          <a:custGeom>
            <a:avLst/>
            <a:gdLst/>
            <a:ahLst/>
            <a:cxnLst/>
            <a:rect l="l" t="t" r="r" b="b"/>
            <a:pathLst>
              <a:path w="606425" h="587375">
                <a:moveTo>
                  <a:pt x="303034" y="284090"/>
                </a:moveTo>
                <a:lnTo>
                  <a:pt x="295680" y="285584"/>
                </a:lnTo>
                <a:lnTo>
                  <a:pt x="289658" y="289653"/>
                </a:lnTo>
                <a:lnTo>
                  <a:pt x="285589" y="295675"/>
                </a:lnTo>
                <a:lnTo>
                  <a:pt x="284095" y="303029"/>
                </a:lnTo>
                <a:lnTo>
                  <a:pt x="284095" y="332511"/>
                </a:lnTo>
                <a:lnTo>
                  <a:pt x="281657" y="385538"/>
                </a:lnTo>
                <a:lnTo>
                  <a:pt x="281618" y="386388"/>
                </a:lnTo>
                <a:lnTo>
                  <a:pt x="274413" y="438335"/>
                </a:lnTo>
                <a:lnTo>
                  <a:pt x="274326" y="438964"/>
                </a:lnTo>
                <a:lnTo>
                  <a:pt x="274225" y="439692"/>
                </a:lnTo>
                <a:lnTo>
                  <a:pt x="261969" y="492109"/>
                </a:lnTo>
                <a:lnTo>
                  <a:pt x="244906" y="543327"/>
                </a:lnTo>
                <a:lnTo>
                  <a:pt x="237930" y="561438"/>
                </a:lnTo>
                <a:lnTo>
                  <a:pt x="236651" y="568828"/>
                </a:lnTo>
                <a:lnTo>
                  <a:pt x="238268" y="575908"/>
                </a:lnTo>
                <a:lnTo>
                  <a:pt x="242438" y="581879"/>
                </a:lnTo>
                <a:lnTo>
                  <a:pt x="248821" y="585940"/>
                </a:lnTo>
                <a:lnTo>
                  <a:pt x="256257" y="587218"/>
                </a:lnTo>
                <a:lnTo>
                  <a:pt x="263329" y="585600"/>
                </a:lnTo>
                <a:lnTo>
                  <a:pt x="295228" y="513463"/>
                </a:lnTo>
                <a:lnTo>
                  <a:pt x="306881" y="469108"/>
                </a:lnTo>
                <a:lnTo>
                  <a:pt x="315248" y="424021"/>
                </a:lnTo>
                <a:lnTo>
                  <a:pt x="320248" y="378786"/>
                </a:lnTo>
                <a:lnTo>
                  <a:pt x="321974" y="332511"/>
                </a:lnTo>
                <a:lnTo>
                  <a:pt x="321973" y="303029"/>
                </a:lnTo>
                <a:lnTo>
                  <a:pt x="320479" y="295675"/>
                </a:lnTo>
                <a:lnTo>
                  <a:pt x="316410" y="289653"/>
                </a:lnTo>
                <a:lnTo>
                  <a:pt x="310388" y="285584"/>
                </a:lnTo>
                <a:lnTo>
                  <a:pt x="303034" y="284090"/>
                </a:lnTo>
                <a:close/>
              </a:path>
              <a:path w="606425" h="587375">
                <a:moveTo>
                  <a:pt x="303034" y="189393"/>
                </a:moveTo>
                <a:lnTo>
                  <a:pt x="258811" y="198326"/>
                </a:lnTo>
                <a:lnTo>
                  <a:pt x="222690" y="222685"/>
                </a:lnTo>
                <a:lnTo>
                  <a:pt x="198331" y="258806"/>
                </a:lnTo>
                <a:lnTo>
                  <a:pt x="189398" y="303029"/>
                </a:lnTo>
                <a:lnTo>
                  <a:pt x="189398" y="332511"/>
                </a:lnTo>
                <a:lnTo>
                  <a:pt x="188205" y="366713"/>
                </a:lnTo>
                <a:lnTo>
                  <a:pt x="184648" y="400693"/>
                </a:lnTo>
                <a:lnTo>
                  <a:pt x="178758" y="434316"/>
                </a:lnTo>
                <a:lnTo>
                  <a:pt x="170569" y="467451"/>
                </a:lnTo>
                <a:lnTo>
                  <a:pt x="170142" y="476547"/>
                </a:lnTo>
                <a:lnTo>
                  <a:pt x="173621" y="484556"/>
                </a:lnTo>
                <a:lnTo>
                  <a:pt x="180164" y="490256"/>
                </a:lnTo>
                <a:lnTo>
                  <a:pt x="188925" y="492427"/>
                </a:lnTo>
                <a:lnTo>
                  <a:pt x="197084" y="492427"/>
                </a:lnTo>
                <a:lnTo>
                  <a:pt x="204313" y="487101"/>
                </a:lnTo>
                <a:lnTo>
                  <a:pt x="215585" y="443272"/>
                </a:lnTo>
                <a:lnTo>
                  <a:pt x="225970" y="369728"/>
                </a:lnTo>
                <a:lnTo>
                  <a:pt x="227277" y="332511"/>
                </a:lnTo>
                <a:lnTo>
                  <a:pt x="227277" y="303029"/>
                </a:lnTo>
                <a:lnTo>
                  <a:pt x="233237" y="273567"/>
                </a:lnTo>
                <a:lnTo>
                  <a:pt x="249483" y="249484"/>
                </a:lnTo>
                <a:lnTo>
                  <a:pt x="273566" y="233234"/>
                </a:lnTo>
                <a:lnTo>
                  <a:pt x="303034" y="227272"/>
                </a:lnTo>
                <a:lnTo>
                  <a:pt x="386471" y="227272"/>
                </a:lnTo>
                <a:lnTo>
                  <a:pt x="383378" y="222685"/>
                </a:lnTo>
                <a:lnTo>
                  <a:pt x="347257" y="198326"/>
                </a:lnTo>
                <a:lnTo>
                  <a:pt x="303034" y="189393"/>
                </a:lnTo>
                <a:close/>
              </a:path>
              <a:path w="606425" h="587375">
                <a:moveTo>
                  <a:pt x="386471" y="227272"/>
                </a:moveTo>
                <a:lnTo>
                  <a:pt x="303034" y="227272"/>
                </a:lnTo>
                <a:lnTo>
                  <a:pt x="332496" y="233234"/>
                </a:lnTo>
                <a:lnTo>
                  <a:pt x="356579" y="249484"/>
                </a:lnTo>
                <a:lnTo>
                  <a:pt x="372829" y="273567"/>
                </a:lnTo>
                <a:lnTo>
                  <a:pt x="378792" y="303029"/>
                </a:lnTo>
                <a:lnTo>
                  <a:pt x="378792" y="332511"/>
                </a:lnTo>
                <a:lnTo>
                  <a:pt x="377930" y="366713"/>
                </a:lnTo>
                <a:lnTo>
                  <a:pt x="371119" y="434316"/>
                </a:lnTo>
                <a:lnTo>
                  <a:pt x="364934" y="469108"/>
                </a:lnTo>
                <a:lnTo>
                  <a:pt x="365074" y="476547"/>
                </a:lnTo>
                <a:lnTo>
                  <a:pt x="392397" y="492427"/>
                </a:lnTo>
                <a:lnTo>
                  <a:pt x="400099" y="486390"/>
                </a:lnTo>
                <a:lnTo>
                  <a:pt x="401857" y="477796"/>
                </a:lnTo>
                <a:lnTo>
                  <a:pt x="408327" y="441806"/>
                </a:lnTo>
                <a:lnTo>
                  <a:pt x="412695" y="407609"/>
                </a:lnTo>
                <a:lnTo>
                  <a:pt x="412811" y="406700"/>
                </a:lnTo>
                <a:lnTo>
                  <a:pt x="412914" y="405900"/>
                </a:lnTo>
                <a:lnTo>
                  <a:pt x="412955" y="405572"/>
                </a:lnTo>
                <a:lnTo>
                  <a:pt x="415693" y="369728"/>
                </a:lnTo>
                <a:lnTo>
                  <a:pt x="415801" y="366713"/>
                </a:lnTo>
                <a:lnTo>
                  <a:pt x="416670" y="332511"/>
                </a:lnTo>
                <a:lnTo>
                  <a:pt x="416670" y="303029"/>
                </a:lnTo>
                <a:lnTo>
                  <a:pt x="407737" y="258806"/>
                </a:lnTo>
                <a:lnTo>
                  <a:pt x="386471" y="227272"/>
                </a:lnTo>
                <a:close/>
              </a:path>
              <a:path w="606425" h="587375">
                <a:moveTo>
                  <a:pt x="158260" y="161657"/>
                </a:moveTo>
                <a:lnTo>
                  <a:pt x="123760" y="196833"/>
                </a:lnTo>
                <a:lnTo>
                  <a:pt x="98126" y="265162"/>
                </a:lnTo>
                <a:lnTo>
                  <a:pt x="94697" y="303029"/>
                </a:lnTo>
                <a:lnTo>
                  <a:pt x="94697" y="332511"/>
                </a:lnTo>
                <a:lnTo>
                  <a:pt x="93942" y="357138"/>
                </a:lnTo>
                <a:lnTo>
                  <a:pt x="91678" y="381619"/>
                </a:lnTo>
                <a:lnTo>
                  <a:pt x="87956" y="405572"/>
                </a:lnTo>
                <a:lnTo>
                  <a:pt x="87905" y="405900"/>
                </a:lnTo>
                <a:lnTo>
                  <a:pt x="82623" y="429923"/>
                </a:lnTo>
                <a:lnTo>
                  <a:pt x="82572" y="432527"/>
                </a:lnTo>
                <a:lnTo>
                  <a:pt x="82447" y="438964"/>
                </a:lnTo>
                <a:lnTo>
                  <a:pt x="86011" y="446852"/>
                </a:lnTo>
                <a:lnTo>
                  <a:pt x="92527" y="452432"/>
                </a:lnTo>
                <a:lnTo>
                  <a:pt x="101207" y="454549"/>
                </a:lnTo>
                <a:lnTo>
                  <a:pt x="109493" y="454549"/>
                </a:lnTo>
                <a:lnTo>
                  <a:pt x="116832" y="449099"/>
                </a:lnTo>
                <a:lnTo>
                  <a:pt x="129246" y="387272"/>
                </a:lnTo>
                <a:lnTo>
                  <a:pt x="132694" y="332511"/>
                </a:lnTo>
                <a:lnTo>
                  <a:pt x="132694" y="303029"/>
                </a:lnTo>
                <a:lnTo>
                  <a:pt x="135291" y="273567"/>
                </a:lnTo>
                <a:lnTo>
                  <a:pt x="135346" y="272945"/>
                </a:lnTo>
                <a:lnTo>
                  <a:pt x="142992" y="244589"/>
                </a:lnTo>
                <a:lnTo>
                  <a:pt x="155168" y="218406"/>
                </a:lnTo>
                <a:lnTo>
                  <a:pt x="171406" y="194838"/>
                </a:lnTo>
                <a:lnTo>
                  <a:pt x="175089" y="188500"/>
                </a:lnTo>
                <a:lnTo>
                  <a:pt x="176462" y="181484"/>
                </a:lnTo>
                <a:lnTo>
                  <a:pt x="175394" y="174488"/>
                </a:lnTo>
                <a:lnTo>
                  <a:pt x="171753" y="168212"/>
                </a:lnTo>
                <a:lnTo>
                  <a:pt x="165539" y="163442"/>
                </a:lnTo>
                <a:lnTo>
                  <a:pt x="158260" y="161657"/>
                </a:lnTo>
                <a:close/>
              </a:path>
              <a:path w="606425" h="587375">
                <a:moveTo>
                  <a:pt x="420624" y="132464"/>
                </a:moveTo>
                <a:lnTo>
                  <a:pt x="303034" y="132464"/>
                </a:lnTo>
                <a:lnTo>
                  <a:pt x="348337" y="138557"/>
                </a:lnTo>
                <a:lnTo>
                  <a:pt x="389047" y="155742"/>
                </a:lnTo>
                <a:lnTo>
                  <a:pt x="423547" y="182399"/>
                </a:lnTo>
                <a:lnTo>
                  <a:pt x="450207" y="216899"/>
                </a:lnTo>
                <a:lnTo>
                  <a:pt x="467397" y="257614"/>
                </a:lnTo>
                <a:lnTo>
                  <a:pt x="473488" y="303029"/>
                </a:lnTo>
                <a:lnTo>
                  <a:pt x="473486" y="332511"/>
                </a:lnTo>
                <a:lnTo>
                  <a:pt x="471922" y="381620"/>
                </a:lnTo>
                <a:lnTo>
                  <a:pt x="469914" y="406700"/>
                </a:lnTo>
                <a:lnTo>
                  <a:pt x="469840" y="407609"/>
                </a:lnTo>
                <a:lnTo>
                  <a:pt x="466970" y="432527"/>
                </a:lnTo>
                <a:lnTo>
                  <a:pt x="467449" y="438335"/>
                </a:lnTo>
                <a:lnTo>
                  <a:pt x="467561" y="439692"/>
                </a:lnTo>
                <a:lnTo>
                  <a:pt x="467652" y="440797"/>
                </a:lnTo>
                <a:lnTo>
                  <a:pt x="471394" y="447568"/>
                </a:lnTo>
                <a:lnTo>
                  <a:pt x="471516" y="447787"/>
                </a:lnTo>
                <a:lnTo>
                  <a:pt x="477841" y="452624"/>
                </a:lnTo>
                <a:lnTo>
                  <a:pt x="486438" y="454549"/>
                </a:lnTo>
                <a:lnTo>
                  <a:pt x="495132" y="454549"/>
                </a:lnTo>
                <a:lnTo>
                  <a:pt x="503192" y="447568"/>
                </a:lnTo>
                <a:lnTo>
                  <a:pt x="509402" y="387272"/>
                </a:lnTo>
                <a:lnTo>
                  <a:pt x="511239" y="332511"/>
                </a:lnTo>
                <a:lnTo>
                  <a:pt x="511241" y="303029"/>
                </a:lnTo>
                <a:lnTo>
                  <a:pt x="505751" y="255374"/>
                </a:lnTo>
                <a:lnTo>
                  <a:pt x="505242" y="253872"/>
                </a:lnTo>
                <a:lnTo>
                  <a:pt x="490065" y="211411"/>
                </a:lnTo>
                <a:lnTo>
                  <a:pt x="465471" y="172729"/>
                </a:lnTo>
                <a:lnTo>
                  <a:pt x="433208" y="140465"/>
                </a:lnTo>
                <a:lnTo>
                  <a:pt x="420624" y="132464"/>
                </a:lnTo>
                <a:close/>
              </a:path>
              <a:path w="606425" h="587375">
                <a:moveTo>
                  <a:pt x="303034" y="0"/>
                </a:moveTo>
                <a:lnTo>
                  <a:pt x="253875" y="3965"/>
                </a:lnTo>
                <a:lnTo>
                  <a:pt x="207244" y="15446"/>
                </a:lnTo>
                <a:lnTo>
                  <a:pt x="163763" y="33820"/>
                </a:lnTo>
                <a:lnTo>
                  <a:pt x="124057" y="58461"/>
                </a:lnTo>
                <a:lnTo>
                  <a:pt x="88749" y="88748"/>
                </a:lnTo>
                <a:lnTo>
                  <a:pt x="58462" y="124056"/>
                </a:lnTo>
                <a:lnTo>
                  <a:pt x="33820" y="163762"/>
                </a:lnTo>
                <a:lnTo>
                  <a:pt x="15446" y="207241"/>
                </a:lnTo>
                <a:lnTo>
                  <a:pt x="3965" y="253872"/>
                </a:lnTo>
                <a:lnTo>
                  <a:pt x="0" y="303029"/>
                </a:lnTo>
                <a:lnTo>
                  <a:pt x="26" y="359975"/>
                </a:lnTo>
                <a:lnTo>
                  <a:pt x="18939" y="378786"/>
                </a:lnTo>
                <a:lnTo>
                  <a:pt x="26293" y="377292"/>
                </a:lnTo>
                <a:lnTo>
                  <a:pt x="32315" y="373223"/>
                </a:lnTo>
                <a:lnTo>
                  <a:pt x="36384" y="367201"/>
                </a:lnTo>
                <a:lnTo>
                  <a:pt x="37853" y="359975"/>
                </a:lnTo>
                <a:lnTo>
                  <a:pt x="37879" y="303029"/>
                </a:lnTo>
                <a:lnTo>
                  <a:pt x="42151" y="255374"/>
                </a:lnTo>
                <a:lnTo>
                  <a:pt x="54468" y="210518"/>
                </a:lnTo>
                <a:lnTo>
                  <a:pt x="74082" y="169212"/>
                </a:lnTo>
                <a:lnTo>
                  <a:pt x="100242" y="132205"/>
                </a:lnTo>
                <a:lnTo>
                  <a:pt x="132201" y="100246"/>
                </a:lnTo>
                <a:lnTo>
                  <a:pt x="169209" y="74084"/>
                </a:lnTo>
                <a:lnTo>
                  <a:pt x="210516" y="54469"/>
                </a:lnTo>
                <a:lnTo>
                  <a:pt x="255374" y="42151"/>
                </a:lnTo>
                <a:lnTo>
                  <a:pt x="303034" y="37878"/>
                </a:lnTo>
                <a:lnTo>
                  <a:pt x="448157" y="37878"/>
                </a:lnTo>
                <a:lnTo>
                  <a:pt x="411018" y="19803"/>
                </a:lnTo>
                <a:lnTo>
                  <a:pt x="358698" y="5103"/>
                </a:lnTo>
                <a:lnTo>
                  <a:pt x="303034" y="0"/>
                </a:lnTo>
                <a:close/>
              </a:path>
              <a:path w="606425" h="587375">
                <a:moveTo>
                  <a:pt x="302908" y="94696"/>
                </a:moveTo>
                <a:lnTo>
                  <a:pt x="263557" y="98413"/>
                </a:lnTo>
                <a:lnTo>
                  <a:pt x="226566" y="109137"/>
                </a:lnTo>
                <a:lnTo>
                  <a:pt x="216162" y="121541"/>
                </a:lnTo>
                <a:lnTo>
                  <a:pt x="216275" y="126276"/>
                </a:lnTo>
                <a:lnTo>
                  <a:pt x="216361" y="129852"/>
                </a:lnTo>
                <a:lnTo>
                  <a:pt x="220411" y="137673"/>
                </a:lnTo>
                <a:lnTo>
                  <a:pt x="225303" y="141753"/>
                </a:lnTo>
                <a:lnTo>
                  <a:pt x="231137" y="144035"/>
                </a:lnTo>
                <a:lnTo>
                  <a:pt x="237436" y="144498"/>
                </a:lnTo>
                <a:lnTo>
                  <a:pt x="243722" y="143118"/>
                </a:lnTo>
                <a:lnTo>
                  <a:pt x="257850" y="138557"/>
                </a:lnTo>
                <a:lnTo>
                  <a:pt x="272490" y="135217"/>
                </a:lnTo>
                <a:lnTo>
                  <a:pt x="287226" y="133211"/>
                </a:lnTo>
                <a:lnTo>
                  <a:pt x="286527" y="133211"/>
                </a:lnTo>
                <a:lnTo>
                  <a:pt x="303034" y="132464"/>
                </a:lnTo>
                <a:lnTo>
                  <a:pt x="420624" y="132464"/>
                </a:lnTo>
                <a:lnTo>
                  <a:pt x="394526" y="115872"/>
                </a:lnTo>
                <a:lnTo>
                  <a:pt x="350807" y="100246"/>
                </a:lnTo>
                <a:lnTo>
                  <a:pt x="351083" y="100246"/>
                </a:lnTo>
                <a:lnTo>
                  <a:pt x="302908" y="94696"/>
                </a:lnTo>
                <a:close/>
              </a:path>
              <a:path w="606425" h="587375">
                <a:moveTo>
                  <a:pt x="448157" y="37878"/>
                </a:moveTo>
                <a:lnTo>
                  <a:pt x="303034" y="37878"/>
                </a:lnTo>
                <a:lnTo>
                  <a:pt x="351747" y="42346"/>
                </a:lnTo>
                <a:lnTo>
                  <a:pt x="397509" y="55212"/>
                </a:lnTo>
                <a:lnTo>
                  <a:pt x="439521" y="75668"/>
                </a:lnTo>
                <a:lnTo>
                  <a:pt x="477017" y="102939"/>
                </a:lnTo>
                <a:lnTo>
                  <a:pt x="509110" y="136126"/>
                </a:lnTo>
                <a:lnTo>
                  <a:pt x="514919" y="140936"/>
                </a:lnTo>
                <a:lnTo>
                  <a:pt x="522050" y="143118"/>
                </a:lnTo>
                <a:lnTo>
                  <a:pt x="521154" y="143118"/>
                </a:lnTo>
                <a:lnTo>
                  <a:pt x="529072" y="142423"/>
                </a:lnTo>
                <a:lnTo>
                  <a:pt x="535751" y="138967"/>
                </a:lnTo>
                <a:lnTo>
                  <a:pt x="540552" y="133211"/>
                </a:lnTo>
                <a:lnTo>
                  <a:pt x="542670" y="126276"/>
                </a:lnTo>
                <a:lnTo>
                  <a:pt x="542039" y="119030"/>
                </a:lnTo>
                <a:lnTo>
                  <a:pt x="538592" y="112341"/>
                </a:lnTo>
                <a:lnTo>
                  <a:pt x="501897" y="74337"/>
                </a:lnTo>
                <a:lnTo>
                  <a:pt x="459062" y="43186"/>
                </a:lnTo>
                <a:lnTo>
                  <a:pt x="448157" y="37878"/>
                </a:lnTo>
                <a:close/>
              </a:path>
              <a:path w="606425" h="587375">
                <a:moveTo>
                  <a:pt x="579340" y="208436"/>
                </a:moveTo>
                <a:lnTo>
                  <a:pt x="571847" y="208932"/>
                </a:lnTo>
                <a:lnTo>
                  <a:pt x="565152" y="212306"/>
                </a:lnTo>
                <a:lnTo>
                  <a:pt x="560430" y="217836"/>
                </a:lnTo>
                <a:lnTo>
                  <a:pt x="558101" y="224741"/>
                </a:lnTo>
                <a:lnTo>
                  <a:pt x="558589" y="232243"/>
                </a:lnTo>
                <a:lnTo>
                  <a:pt x="562685" y="249328"/>
                </a:lnTo>
                <a:lnTo>
                  <a:pt x="565695" y="266823"/>
                </a:lnTo>
                <a:lnTo>
                  <a:pt x="567551" y="284698"/>
                </a:lnTo>
                <a:lnTo>
                  <a:pt x="568185" y="303029"/>
                </a:lnTo>
                <a:lnTo>
                  <a:pt x="568185" y="359737"/>
                </a:lnTo>
                <a:lnTo>
                  <a:pt x="569680" y="367091"/>
                </a:lnTo>
                <a:lnTo>
                  <a:pt x="573749" y="373113"/>
                </a:lnTo>
                <a:lnTo>
                  <a:pt x="579771" y="377182"/>
                </a:lnTo>
                <a:lnTo>
                  <a:pt x="587124" y="378676"/>
                </a:lnTo>
                <a:lnTo>
                  <a:pt x="594478" y="377182"/>
                </a:lnTo>
                <a:lnTo>
                  <a:pt x="600500" y="373113"/>
                </a:lnTo>
                <a:lnTo>
                  <a:pt x="604569" y="367091"/>
                </a:lnTo>
                <a:lnTo>
                  <a:pt x="606064" y="359737"/>
                </a:lnTo>
                <a:lnTo>
                  <a:pt x="606064" y="303029"/>
                </a:lnTo>
                <a:lnTo>
                  <a:pt x="605444" y="284698"/>
                </a:lnTo>
                <a:lnTo>
                  <a:pt x="605361" y="282242"/>
                </a:lnTo>
                <a:lnTo>
                  <a:pt x="599871" y="241779"/>
                </a:lnTo>
                <a:lnTo>
                  <a:pt x="586221" y="210761"/>
                </a:lnTo>
                <a:lnTo>
                  <a:pt x="579340" y="208436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459344" y="6208331"/>
            <a:ext cx="6163310" cy="1308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Reconnaître </a:t>
            </a:r>
            <a:r>
              <a:rPr sz="2400" spc="50" dirty="0">
                <a:solidFill>
                  <a:srgbClr val="272424"/>
                </a:solidFill>
                <a:latin typeface="Trebuchet MS"/>
                <a:cs typeface="Trebuchet MS"/>
              </a:rPr>
              <a:t>les</a:t>
            </a:r>
            <a:r>
              <a:rPr sz="2400" spc="3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60" dirty="0">
                <a:solidFill>
                  <a:srgbClr val="272424"/>
                </a:solidFill>
                <a:latin typeface="Trebuchet MS"/>
                <a:cs typeface="Trebuchet MS"/>
              </a:rPr>
              <a:t>parcours</a:t>
            </a:r>
            <a:r>
              <a:rPr sz="2400" spc="3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35" dirty="0">
                <a:solidFill>
                  <a:srgbClr val="272424"/>
                </a:solidFill>
                <a:latin typeface="Trebuchet MS"/>
                <a:cs typeface="Trebuchet MS"/>
              </a:rPr>
              <a:t>atypiques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700"/>
              </a:lnSpc>
              <a:spcBef>
                <a:spcPts val="1055"/>
              </a:spcBef>
            </a:pP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Valoriser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trajectoires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professionnelles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non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linéaires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et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profils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diversifiés.</a:t>
            </a:r>
            <a:endParaRPr sz="1850">
              <a:latin typeface="Gill Sans MT"/>
              <a:cs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1852" y="787717"/>
            <a:ext cx="7735570" cy="7696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80" dirty="0"/>
              <a:t>Développer</a:t>
            </a:r>
            <a:r>
              <a:rPr spc="-185" dirty="0"/>
              <a:t> </a:t>
            </a:r>
            <a:r>
              <a:rPr dirty="0"/>
              <a:t>l'action</a:t>
            </a:r>
            <a:r>
              <a:rPr spc="-175" dirty="0"/>
              <a:t> </a:t>
            </a:r>
            <a:r>
              <a:rPr spc="90" dirty="0"/>
              <a:t>sociale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1852" y="2150173"/>
            <a:ext cx="6158865" cy="9848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Parce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que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rémunération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ne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80" dirty="0">
                <a:solidFill>
                  <a:srgbClr val="272424"/>
                </a:solidFill>
                <a:latin typeface="Gill Sans MT"/>
                <a:cs typeface="Gill Sans MT"/>
              </a:rPr>
              <a:t>se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limite</a:t>
            </a:r>
            <a:r>
              <a:rPr sz="1850" spc="-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204" dirty="0">
                <a:solidFill>
                  <a:srgbClr val="272424"/>
                </a:solidFill>
                <a:latin typeface="Gill Sans MT"/>
                <a:cs typeface="Gill Sans MT"/>
              </a:rPr>
              <a:t>pas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5" dirty="0">
                <a:solidFill>
                  <a:srgbClr val="272424"/>
                </a:solidFill>
                <a:latin typeface="Gill Sans MT"/>
                <a:cs typeface="Gill Sans MT"/>
              </a:rPr>
              <a:t>au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traitement.</a:t>
            </a:r>
            <a:endParaRPr sz="18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935"/>
              </a:spcBef>
            </a:pP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défend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9155" y="3440429"/>
            <a:ext cx="4149090" cy="1863089"/>
            <a:chOff x="859155" y="3440429"/>
            <a:chExt cx="4149090" cy="1863089"/>
          </a:xfrm>
        </p:grpSpPr>
        <p:sp>
          <p:nvSpPr>
            <p:cNvPr id="5" name="object 5"/>
            <p:cNvSpPr/>
            <p:nvPr/>
          </p:nvSpPr>
          <p:spPr>
            <a:xfrm>
              <a:off x="866775" y="3448049"/>
              <a:ext cx="4133850" cy="1847850"/>
            </a:xfrm>
            <a:custGeom>
              <a:avLst/>
              <a:gdLst/>
              <a:ahLst/>
              <a:cxnLst/>
              <a:rect l="l" t="t" r="r" b="b"/>
              <a:pathLst>
                <a:path w="4133850" h="1847850">
                  <a:moveTo>
                    <a:pt x="4030217" y="0"/>
                  </a:moveTo>
                  <a:lnTo>
                    <a:pt x="103682" y="0"/>
                  </a:lnTo>
                  <a:lnTo>
                    <a:pt x="63323" y="8155"/>
                  </a:lnTo>
                  <a:lnTo>
                    <a:pt x="30367" y="30384"/>
                  </a:lnTo>
                  <a:lnTo>
                    <a:pt x="8147" y="63329"/>
                  </a:lnTo>
                  <a:lnTo>
                    <a:pt x="0" y="103632"/>
                  </a:lnTo>
                  <a:lnTo>
                    <a:pt x="0" y="1744218"/>
                  </a:lnTo>
                  <a:lnTo>
                    <a:pt x="8147" y="1784520"/>
                  </a:lnTo>
                  <a:lnTo>
                    <a:pt x="30367" y="1817465"/>
                  </a:lnTo>
                  <a:lnTo>
                    <a:pt x="63323" y="1839694"/>
                  </a:lnTo>
                  <a:lnTo>
                    <a:pt x="103682" y="1847850"/>
                  </a:lnTo>
                  <a:lnTo>
                    <a:pt x="4030217" y="1847850"/>
                  </a:lnTo>
                  <a:lnTo>
                    <a:pt x="4070520" y="1839694"/>
                  </a:lnTo>
                  <a:lnTo>
                    <a:pt x="4103465" y="1817465"/>
                  </a:lnTo>
                  <a:lnTo>
                    <a:pt x="4125694" y="1784520"/>
                  </a:lnTo>
                  <a:lnTo>
                    <a:pt x="4133850" y="1744218"/>
                  </a:lnTo>
                  <a:lnTo>
                    <a:pt x="4133850" y="103632"/>
                  </a:lnTo>
                  <a:lnTo>
                    <a:pt x="4125694" y="63329"/>
                  </a:lnTo>
                  <a:lnTo>
                    <a:pt x="4103465" y="30384"/>
                  </a:lnTo>
                  <a:lnTo>
                    <a:pt x="4070520" y="8155"/>
                  </a:lnTo>
                  <a:lnTo>
                    <a:pt x="4030217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6775" y="3448049"/>
              <a:ext cx="4133850" cy="1847850"/>
            </a:xfrm>
            <a:custGeom>
              <a:avLst/>
              <a:gdLst/>
              <a:ahLst/>
              <a:cxnLst/>
              <a:rect l="l" t="t" r="r" b="b"/>
              <a:pathLst>
                <a:path w="4133850" h="1847850">
                  <a:moveTo>
                    <a:pt x="0" y="103632"/>
                  </a:moveTo>
                  <a:lnTo>
                    <a:pt x="8147" y="63329"/>
                  </a:lnTo>
                  <a:lnTo>
                    <a:pt x="30367" y="30384"/>
                  </a:lnTo>
                  <a:lnTo>
                    <a:pt x="63323" y="8155"/>
                  </a:lnTo>
                  <a:lnTo>
                    <a:pt x="103682" y="0"/>
                  </a:lnTo>
                  <a:lnTo>
                    <a:pt x="4030217" y="0"/>
                  </a:lnTo>
                  <a:lnTo>
                    <a:pt x="4070520" y="8155"/>
                  </a:lnTo>
                  <a:lnTo>
                    <a:pt x="4103465" y="30384"/>
                  </a:lnTo>
                  <a:lnTo>
                    <a:pt x="4125694" y="63329"/>
                  </a:lnTo>
                  <a:lnTo>
                    <a:pt x="4133850" y="103632"/>
                  </a:lnTo>
                  <a:lnTo>
                    <a:pt x="4133850" y="1744218"/>
                  </a:lnTo>
                  <a:lnTo>
                    <a:pt x="4125694" y="1784520"/>
                  </a:lnTo>
                  <a:lnTo>
                    <a:pt x="4103465" y="1817465"/>
                  </a:lnTo>
                  <a:lnTo>
                    <a:pt x="4070520" y="1839694"/>
                  </a:lnTo>
                  <a:lnTo>
                    <a:pt x="4030217" y="1847850"/>
                  </a:lnTo>
                  <a:lnTo>
                    <a:pt x="103682" y="1847850"/>
                  </a:lnTo>
                  <a:lnTo>
                    <a:pt x="63323" y="1839694"/>
                  </a:lnTo>
                  <a:lnTo>
                    <a:pt x="30367" y="1817465"/>
                  </a:lnTo>
                  <a:lnTo>
                    <a:pt x="8147" y="1784520"/>
                  </a:lnTo>
                  <a:lnTo>
                    <a:pt x="0" y="1744218"/>
                  </a:lnTo>
                  <a:lnTo>
                    <a:pt x="0" y="103632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114107" y="3683317"/>
            <a:ext cx="3583304" cy="131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0" dirty="0">
                <a:solidFill>
                  <a:srgbClr val="272424"/>
                </a:solidFill>
                <a:latin typeface="Trebuchet MS"/>
                <a:cs typeface="Trebuchet MS"/>
              </a:rPr>
              <a:t>Aides</a:t>
            </a:r>
            <a:r>
              <a:rPr sz="2400" spc="-8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55" dirty="0">
                <a:solidFill>
                  <a:srgbClr val="272424"/>
                </a:solidFill>
                <a:latin typeface="Trebuchet MS"/>
                <a:cs typeface="Trebuchet MS"/>
              </a:rPr>
              <a:t>sociales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700"/>
              </a:lnSpc>
              <a:spcBef>
                <a:spcPts val="1095"/>
              </a:spcBef>
            </a:pP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L'amélioration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aides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sociales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tous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240654" y="3440429"/>
            <a:ext cx="4149090" cy="1863089"/>
            <a:chOff x="5240654" y="3440429"/>
            <a:chExt cx="4149090" cy="1863089"/>
          </a:xfrm>
        </p:grpSpPr>
        <p:sp>
          <p:nvSpPr>
            <p:cNvPr id="9" name="object 9"/>
            <p:cNvSpPr/>
            <p:nvPr/>
          </p:nvSpPr>
          <p:spPr>
            <a:xfrm>
              <a:off x="5248274" y="3448049"/>
              <a:ext cx="4133850" cy="1847850"/>
            </a:xfrm>
            <a:custGeom>
              <a:avLst/>
              <a:gdLst/>
              <a:ahLst/>
              <a:cxnLst/>
              <a:rect l="l" t="t" r="r" b="b"/>
              <a:pathLst>
                <a:path w="4133850" h="1847850">
                  <a:moveTo>
                    <a:pt x="4030218" y="0"/>
                  </a:moveTo>
                  <a:lnTo>
                    <a:pt x="103632" y="0"/>
                  </a:lnTo>
                  <a:lnTo>
                    <a:pt x="63329" y="8155"/>
                  </a:lnTo>
                  <a:lnTo>
                    <a:pt x="30384" y="30384"/>
                  </a:lnTo>
                  <a:lnTo>
                    <a:pt x="8155" y="63329"/>
                  </a:lnTo>
                  <a:lnTo>
                    <a:pt x="0" y="103632"/>
                  </a:lnTo>
                  <a:lnTo>
                    <a:pt x="0" y="1744218"/>
                  </a:lnTo>
                  <a:lnTo>
                    <a:pt x="8155" y="1784520"/>
                  </a:lnTo>
                  <a:lnTo>
                    <a:pt x="30384" y="1817465"/>
                  </a:lnTo>
                  <a:lnTo>
                    <a:pt x="63329" y="1839694"/>
                  </a:lnTo>
                  <a:lnTo>
                    <a:pt x="103632" y="1847850"/>
                  </a:lnTo>
                  <a:lnTo>
                    <a:pt x="4030218" y="1847850"/>
                  </a:lnTo>
                  <a:lnTo>
                    <a:pt x="4070520" y="1839694"/>
                  </a:lnTo>
                  <a:lnTo>
                    <a:pt x="4103465" y="1817465"/>
                  </a:lnTo>
                  <a:lnTo>
                    <a:pt x="4125694" y="1784520"/>
                  </a:lnTo>
                  <a:lnTo>
                    <a:pt x="4133850" y="1744218"/>
                  </a:lnTo>
                  <a:lnTo>
                    <a:pt x="4133850" y="103632"/>
                  </a:lnTo>
                  <a:lnTo>
                    <a:pt x="4125694" y="63329"/>
                  </a:lnTo>
                  <a:lnTo>
                    <a:pt x="4103465" y="30384"/>
                  </a:lnTo>
                  <a:lnTo>
                    <a:pt x="4070520" y="8155"/>
                  </a:lnTo>
                  <a:lnTo>
                    <a:pt x="4030218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248274" y="3448049"/>
              <a:ext cx="4133850" cy="1847850"/>
            </a:xfrm>
            <a:custGeom>
              <a:avLst/>
              <a:gdLst/>
              <a:ahLst/>
              <a:cxnLst/>
              <a:rect l="l" t="t" r="r" b="b"/>
              <a:pathLst>
                <a:path w="4133850" h="1847850">
                  <a:moveTo>
                    <a:pt x="0" y="103632"/>
                  </a:moveTo>
                  <a:lnTo>
                    <a:pt x="8155" y="63329"/>
                  </a:lnTo>
                  <a:lnTo>
                    <a:pt x="30384" y="30384"/>
                  </a:lnTo>
                  <a:lnTo>
                    <a:pt x="63329" y="8155"/>
                  </a:lnTo>
                  <a:lnTo>
                    <a:pt x="103632" y="0"/>
                  </a:lnTo>
                  <a:lnTo>
                    <a:pt x="4030218" y="0"/>
                  </a:lnTo>
                  <a:lnTo>
                    <a:pt x="4070520" y="8155"/>
                  </a:lnTo>
                  <a:lnTo>
                    <a:pt x="4103465" y="30384"/>
                  </a:lnTo>
                  <a:lnTo>
                    <a:pt x="4125694" y="63329"/>
                  </a:lnTo>
                  <a:lnTo>
                    <a:pt x="4133850" y="103632"/>
                  </a:lnTo>
                  <a:lnTo>
                    <a:pt x="4133850" y="1744218"/>
                  </a:lnTo>
                  <a:lnTo>
                    <a:pt x="4125694" y="1784520"/>
                  </a:lnTo>
                  <a:lnTo>
                    <a:pt x="4103465" y="1817465"/>
                  </a:lnTo>
                  <a:lnTo>
                    <a:pt x="4070520" y="1839694"/>
                  </a:lnTo>
                  <a:lnTo>
                    <a:pt x="4030218" y="1847850"/>
                  </a:lnTo>
                  <a:lnTo>
                    <a:pt x="103632" y="1847850"/>
                  </a:lnTo>
                  <a:lnTo>
                    <a:pt x="63329" y="1839694"/>
                  </a:lnTo>
                  <a:lnTo>
                    <a:pt x="30384" y="1817465"/>
                  </a:lnTo>
                  <a:lnTo>
                    <a:pt x="8155" y="1784520"/>
                  </a:lnTo>
                  <a:lnTo>
                    <a:pt x="0" y="1744218"/>
                  </a:lnTo>
                  <a:lnTo>
                    <a:pt x="0" y="103632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500115" y="3683317"/>
            <a:ext cx="2630805" cy="131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0" dirty="0">
                <a:solidFill>
                  <a:srgbClr val="272424"/>
                </a:solidFill>
                <a:latin typeface="Trebuchet MS"/>
                <a:cs typeface="Trebuchet MS"/>
              </a:rPr>
              <a:t>Logement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700"/>
              </a:lnSpc>
              <a:spcBef>
                <a:spcPts val="109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dispositifs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d'aide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au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logement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5" dirty="0">
                <a:solidFill>
                  <a:srgbClr val="272424"/>
                </a:solidFill>
                <a:latin typeface="Gill Sans MT"/>
                <a:cs typeface="Gill Sans MT"/>
              </a:rPr>
              <a:t>accessibles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622155" y="3440429"/>
            <a:ext cx="4149090" cy="1863089"/>
            <a:chOff x="9622155" y="3440429"/>
            <a:chExt cx="4149090" cy="1863089"/>
          </a:xfrm>
        </p:grpSpPr>
        <p:sp>
          <p:nvSpPr>
            <p:cNvPr id="13" name="object 13"/>
            <p:cNvSpPr/>
            <p:nvPr/>
          </p:nvSpPr>
          <p:spPr>
            <a:xfrm>
              <a:off x="9629775" y="3448049"/>
              <a:ext cx="4133850" cy="1847850"/>
            </a:xfrm>
            <a:custGeom>
              <a:avLst/>
              <a:gdLst/>
              <a:ahLst/>
              <a:cxnLst/>
              <a:rect l="l" t="t" r="r" b="b"/>
              <a:pathLst>
                <a:path w="4133850" h="1847850">
                  <a:moveTo>
                    <a:pt x="4030217" y="0"/>
                  </a:moveTo>
                  <a:lnTo>
                    <a:pt x="103631" y="0"/>
                  </a:lnTo>
                  <a:lnTo>
                    <a:pt x="63329" y="8155"/>
                  </a:lnTo>
                  <a:lnTo>
                    <a:pt x="30384" y="30384"/>
                  </a:lnTo>
                  <a:lnTo>
                    <a:pt x="8155" y="63329"/>
                  </a:lnTo>
                  <a:lnTo>
                    <a:pt x="0" y="103632"/>
                  </a:lnTo>
                  <a:lnTo>
                    <a:pt x="0" y="1744218"/>
                  </a:lnTo>
                  <a:lnTo>
                    <a:pt x="8155" y="1784520"/>
                  </a:lnTo>
                  <a:lnTo>
                    <a:pt x="30384" y="1817465"/>
                  </a:lnTo>
                  <a:lnTo>
                    <a:pt x="63329" y="1839694"/>
                  </a:lnTo>
                  <a:lnTo>
                    <a:pt x="103631" y="1847850"/>
                  </a:lnTo>
                  <a:lnTo>
                    <a:pt x="4030217" y="1847850"/>
                  </a:lnTo>
                  <a:lnTo>
                    <a:pt x="4070520" y="1839694"/>
                  </a:lnTo>
                  <a:lnTo>
                    <a:pt x="4103465" y="1817465"/>
                  </a:lnTo>
                  <a:lnTo>
                    <a:pt x="4125694" y="1784520"/>
                  </a:lnTo>
                  <a:lnTo>
                    <a:pt x="4133850" y="1744218"/>
                  </a:lnTo>
                  <a:lnTo>
                    <a:pt x="4133850" y="103632"/>
                  </a:lnTo>
                  <a:lnTo>
                    <a:pt x="4125694" y="63329"/>
                  </a:lnTo>
                  <a:lnTo>
                    <a:pt x="4103465" y="30384"/>
                  </a:lnTo>
                  <a:lnTo>
                    <a:pt x="4070520" y="8155"/>
                  </a:lnTo>
                  <a:lnTo>
                    <a:pt x="4030217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629775" y="3448049"/>
              <a:ext cx="4133850" cy="1847850"/>
            </a:xfrm>
            <a:custGeom>
              <a:avLst/>
              <a:gdLst/>
              <a:ahLst/>
              <a:cxnLst/>
              <a:rect l="l" t="t" r="r" b="b"/>
              <a:pathLst>
                <a:path w="4133850" h="1847850">
                  <a:moveTo>
                    <a:pt x="0" y="103632"/>
                  </a:moveTo>
                  <a:lnTo>
                    <a:pt x="8155" y="63329"/>
                  </a:lnTo>
                  <a:lnTo>
                    <a:pt x="30384" y="30384"/>
                  </a:lnTo>
                  <a:lnTo>
                    <a:pt x="63329" y="8155"/>
                  </a:lnTo>
                  <a:lnTo>
                    <a:pt x="103631" y="0"/>
                  </a:lnTo>
                  <a:lnTo>
                    <a:pt x="4030217" y="0"/>
                  </a:lnTo>
                  <a:lnTo>
                    <a:pt x="4070520" y="8155"/>
                  </a:lnTo>
                  <a:lnTo>
                    <a:pt x="4103465" y="30384"/>
                  </a:lnTo>
                  <a:lnTo>
                    <a:pt x="4125694" y="63329"/>
                  </a:lnTo>
                  <a:lnTo>
                    <a:pt x="4133850" y="103632"/>
                  </a:lnTo>
                  <a:lnTo>
                    <a:pt x="4133850" y="1744218"/>
                  </a:lnTo>
                  <a:lnTo>
                    <a:pt x="4125694" y="1784520"/>
                  </a:lnTo>
                  <a:lnTo>
                    <a:pt x="4103465" y="1817465"/>
                  </a:lnTo>
                  <a:lnTo>
                    <a:pt x="4070520" y="1839694"/>
                  </a:lnTo>
                  <a:lnTo>
                    <a:pt x="4030217" y="1847850"/>
                  </a:lnTo>
                  <a:lnTo>
                    <a:pt x="103631" y="1847850"/>
                  </a:lnTo>
                  <a:lnTo>
                    <a:pt x="63329" y="1839694"/>
                  </a:lnTo>
                  <a:lnTo>
                    <a:pt x="30384" y="1817465"/>
                  </a:lnTo>
                  <a:lnTo>
                    <a:pt x="8155" y="1784520"/>
                  </a:lnTo>
                  <a:lnTo>
                    <a:pt x="0" y="1744218"/>
                  </a:lnTo>
                  <a:lnTo>
                    <a:pt x="0" y="103632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9885680" y="3683317"/>
            <a:ext cx="3464560" cy="131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0" dirty="0">
                <a:solidFill>
                  <a:srgbClr val="272424"/>
                </a:solidFill>
                <a:latin typeface="Trebuchet MS"/>
                <a:cs typeface="Trebuchet MS"/>
              </a:rPr>
              <a:t>Places</a:t>
            </a:r>
            <a:r>
              <a:rPr sz="2400" spc="-8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90" dirty="0">
                <a:solidFill>
                  <a:srgbClr val="272424"/>
                </a:solidFill>
                <a:latin typeface="Trebuchet MS"/>
                <a:cs typeface="Trebuchet MS"/>
              </a:rPr>
              <a:t>en</a:t>
            </a:r>
            <a:r>
              <a:rPr sz="2400" spc="-10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45" dirty="0">
                <a:solidFill>
                  <a:srgbClr val="272424"/>
                </a:solidFill>
                <a:latin typeface="Trebuchet MS"/>
                <a:cs typeface="Trebuchet MS"/>
              </a:rPr>
              <a:t>crèche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700"/>
              </a:lnSpc>
              <a:spcBef>
                <a:spcPts val="109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places</a:t>
            </a:r>
            <a:r>
              <a:rPr sz="1850" b="1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en</a:t>
            </a:r>
            <a:r>
              <a:rPr sz="1850" b="1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crèche</a:t>
            </a:r>
            <a:r>
              <a:rPr sz="1850" b="1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réservées </a:t>
            </a:r>
            <a:r>
              <a:rPr sz="1850" b="1" spc="-2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b="1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859155" y="5535929"/>
            <a:ext cx="6339840" cy="1863089"/>
            <a:chOff x="859155" y="5535929"/>
            <a:chExt cx="6339840" cy="1863089"/>
          </a:xfrm>
        </p:grpSpPr>
        <p:sp>
          <p:nvSpPr>
            <p:cNvPr id="17" name="object 17"/>
            <p:cNvSpPr/>
            <p:nvPr/>
          </p:nvSpPr>
          <p:spPr>
            <a:xfrm>
              <a:off x="866775" y="5543549"/>
              <a:ext cx="6324600" cy="1847850"/>
            </a:xfrm>
            <a:custGeom>
              <a:avLst/>
              <a:gdLst/>
              <a:ahLst/>
              <a:cxnLst/>
              <a:rect l="l" t="t" r="r" b="b"/>
              <a:pathLst>
                <a:path w="6324600" h="1847850">
                  <a:moveTo>
                    <a:pt x="6220968" y="0"/>
                  </a:moveTo>
                  <a:lnTo>
                    <a:pt x="103682" y="0"/>
                  </a:lnTo>
                  <a:lnTo>
                    <a:pt x="63323" y="8155"/>
                  </a:lnTo>
                  <a:lnTo>
                    <a:pt x="30367" y="30384"/>
                  </a:lnTo>
                  <a:lnTo>
                    <a:pt x="8147" y="63329"/>
                  </a:lnTo>
                  <a:lnTo>
                    <a:pt x="0" y="103631"/>
                  </a:lnTo>
                  <a:lnTo>
                    <a:pt x="0" y="1744167"/>
                  </a:lnTo>
                  <a:lnTo>
                    <a:pt x="8147" y="1784526"/>
                  </a:lnTo>
                  <a:lnTo>
                    <a:pt x="30367" y="1817482"/>
                  </a:lnTo>
                  <a:lnTo>
                    <a:pt x="63323" y="1839702"/>
                  </a:lnTo>
                  <a:lnTo>
                    <a:pt x="103682" y="1847850"/>
                  </a:lnTo>
                  <a:lnTo>
                    <a:pt x="6220968" y="1847850"/>
                  </a:lnTo>
                  <a:lnTo>
                    <a:pt x="6261270" y="1839702"/>
                  </a:lnTo>
                  <a:lnTo>
                    <a:pt x="6294215" y="1817482"/>
                  </a:lnTo>
                  <a:lnTo>
                    <a:pt x="6316444" y="1784526"/>
                  </a:lnTo>
                  <a:lnTo>
                    <a:pt x="6324600" y="1744167"/>
                  </a:lnTo>
                  <a:lnTo>
                    <a:pt x="6324600" y="103631"/>
                  </a:lnTo>
                  <a:lnTo>
                    <a:pt x="6316444" y="63329"/>
                  </a:lnTo>
                  <a:lnTo>
                    <a:pt x="6294215" y="30384"/>
                  </a:lnTo>
                  <a:lnTo>
                    <a:pt x="6261270" y="8155"/>
                  </a:lnTo>
                  <a:lnTo>
                    <a:pt x="6220968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66775" y="5543549"/>
              <a:ext cx="6324600" cy="1847850"/>
            </a:xfrm>
            <a:custGeom>
              <a:avLst/>
              <a:gdLst/>
              <a:ahLst/>
              <a:cxnLst/>
              <a:rect l="l" t="t" r="r" b="b"/>
              <a:pathLst>
                <a:path w="6324600" h="1847850">
                  <a:moveTo>
                    <a:pt x="0" y="103631"/>
                  </a:moveTo>
                  <a:lnTo>
                    <a:pt x="8147" y="63329"/>
                  </a:lnTo>
                  <a:lnTo>
                    <a:pt x="30367" y="30384"/>
                  </a:lnTo>
                  <a:lnTo>
                    <a:pt x="63323" y="8155"/>
                  </a:lnTo>
                  <a:lnTo>
                    <a:pt x="103682" y="0"/>
                  </a:lnTo>
                  <a:lnTo>
                    <a:pt x="6220968" y="0"/>
                  </a:lnTo>
                  <a:lnTo>
                    <a:pt x="6261270" y="8155"/>
                  </a:lnTo>
                  <a:lnTo>
                    <a:pt x="6294215" y="30384"/>
                  </a:lnTo>
                  <a:lnTo>
                    <a:pt x="6316444" y="63329"/>
                  </a:lnTo>
                  <a:lnTo>
                    <a:pt x="6324600" y="103631"/>
                  </a:lnTo>
                  <a:lnTo>
                    <a:pt x="6324600" y="1744167"/>
                  </a:lnTo>
                  <a:lnTo>
                    <a:pt x="6316444" y="1784526"/>
                  </a:lnTo>
                  <a:lnTo>
                    <a:pt x="6294215" y="1817482"/>
                  </a:lnTo>
                  <a:lnTo>
                    <a:pt x="6261270" y="1839702"/>
                  </a:lnTo>
                  <a:lnTo>
                    <a:pt x="6220968" y="1847850"/>
                  </a:lnTo>
                  <a:lnTo>
                    <a:pt x="103682" y="1847850"/>
                  </a:lnTo>
                  <a:lnTo>
                    <a:pt x="63323" y="1839702"/>
                  </a:lnTo>
                  <a:lnTo>
                    <a:pt x="30367" y="1817482"/>
                  </a:lnTo>
                  <a:lnTo>
                    <a:pt x="8147" y="1784526"/>
                  </a:lnTo>
                  <a:lnTo>
                    <a:pt x="0" y="1744167"/>
                  </a:lnTo>
                  <a:lnTo>
                    <a:pt x="0" y="103631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114107" y="5780722"/>
            <a:ext cx="5347970" cy="9220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10" dirty="0">
                <a:solidFill>
                  <a:srgbClr val="272424"/>
                </a:solidFill>
                <a:latin typeface="Trebuchet MS"/>
                <a:cs typeface="Trebuchet MS"/>
              </a:rPr>
              <a:t>Agents</a:t>
            </a:r>
            <a:r>
              <a:rPr sz="2400" spc="-14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aidants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</a:pP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Un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meilleur</a:t>
            </a:r>
            <a:r>
              <a:rPr sz="18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5" dirty="0">
                <a:solidFill>
                  <a:srgbClr val="272424"/>
                </a:solidFill>
                <a:latin typeface="Gill Sans MT"/>
                <a:cs typeface="Gill Sans MT"/>
              </a:rPr>
              <a:t>accompagnement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850" b="1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aidants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431405" y="5535929"/>
            <a:ext cx="6339840" cy="1863089"/>
            <a:chOff x="7431405" y="5535929"/>
            <a:chExt cx="6339840" cy="1863089"/>
          </a:xfrm>
        </p:grpSpPr>
        <p:sp>
          <p:nvSpPr>
            <p:cNvPr id="21" name="object 21"/>
            <p:cNvSpPr/>
            <p:nvPr/>
          </p:nvSpPr>
          <p:spPr>
            <a:xfrm>
              <a:off x="7439025" y="5543549"/>
              <a:ext cx="6324600" cy="1847850"/>
            </a:xfrm>
            <a:custGeom>
              <a:avLst/>
              <a:gdLst/>
              <a:ahLst/>
              <a:cxnLst/>
              <a:rect l="l" t="t" r="r" b="b"/>
              <a:pathLst>
                <a:path w="6324600" h="1847850">
                  <a:moveTo>
                    <a:pt x="6220967" y="0"/>
                  </a:moveTo>
                  <a:lnTo>
                    <a:pt x="103631" y="0"/>
                  </a:lnTo>
                  <a:lnTo>
                    <a:pt x="63329" y="8155"/>
                  </a:lnTo>
                  <a:lnTo>
                    <a:pt x="30384" y="30384"/>
                  </a:lnTo>
                  <a:lnTo>
                    <a:pt x="8155" y="63329"/>
                  </a:lnTo>
                  <a:lnTo>
                    <a:pt x="0" y="103631"/>
                  </a:lnTo>
                  <a:lnTo>
                    <a:pt x="0" y="1744167"/>
                  </a:lnTo>
                  <a:lnTo>
                    <a:pt x="8155" y="1784526"/>
                  </a:lnTo>
                  <a:lnTo>
                    <a:pt x="30384" y="1817482"/>
                  </a:lnTo>
                  <a:lnTo>
                    <a:pt x="63329" y="1839702"/>
                  </a:lnTo>
                  <a:lnTo>
                    <a:pt x="103631" y="1847850"/>
                  </a:lnTo>
                  <a:lnTo>
                    <a:pt x="6220967" y="1847850"/>
                  </a:lnTo>
                  <a:lnTo>
                    <a:pt x="6261270" y="1839702"/>
                  </a:lnTo>
                  <a:lnTo>
                    <a:pt x="6294215" y="1817482"/>
                  </a:lnTo>
                  <a:lnTo>
                    <a:pt x="6316444" y="1784526"/>
                  </a:lnTo>
                  <a:lnTo>
                    <a:pt x="6324600" y="1744167"/>
                  </a:lnTo>
                  <a:lnTo>
                    <a:pt x="6324600" y="103631"/>
                  </a:lnTo>
                  <a:lnTo>
                    <a:pt x="6316444" y="63329"/>
                  </a:lnTo>
                  <a:lnTo>
                    <a:pt x="6294215" y="30384"/>
                  </a:lnTo>
                  <a:lnTo>
                    <a:pt x="6261270" y="8155"/>
                  </a:lnTo>
                  <a:lnTo>
                    <a:pt x="6220967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439025" y="5543549"/>
              <a:ext cx="6324600" cy="1847850"/>
            </a:xfrm>
            <a:custGeom>
              <a:avLst/>
              <a:gdLst/>
              <a:ahLst/>
              <a:cxnLst/>
              <a:rect l="l" t="t" r="r" b="b"/>
              <a:pathLst>
                <a:path w="6324600" h="1847850">
                  <a:moveTo>
                    <a:pt x="0" y="103631"/>
                  </a:moveTo>
                  <a:lnTo>
                    <a:pt x="8155" y="63329"/>
                  </a:lnTo>
                  <a:lnTo>
                    <a:pt x="30384" y="30384"/>
                  </a:lnTo>
                  <a:lnTo>
                    <a:pt x="63329" y="8155"/>
                  </a:lnTo>
                  <a:lnTo>
                    <a:pt x="103631" y="0"/>
                  </a:lnTo>
                  <a:lnTo>
                    <a:pt x="6220967" y="0"/>
                  </a:lnTo>
                  <a:lnTo>
                    <a:pt x="6261270" y="8155"/>
                  </a:lnTo>
                  <a:lnTo>
                    <a:pt x="6294215" y="30384"/>
                  </a:lnTo>
                  <a:lnTo>
                    <a:pt x="6316444" y="63329"/>
                  </a:lnTo>
                  <a:lnTo>
                    <a:pt x="6324600" y="103631"/>
                  </a:lnTo>
                  <a:lnTo>
                    <a:pt x="6324600" y="1744167"/>
                  </a:lnTo>
                  <a:lnTo>
                    <a:pt x="6316444" y="1784526"/>
                  </a:lnTo>
                  <a:lnTo>
                    <a:pt x="6294215" y="1817482"/>
                  </a:lnTo>
                  <a:lnTo>
                    <a:pt x="6261270" y="1839702"/>
                  </a:lnTo>
                  <a:lnTo>
                    <a:pt x="6220967" y="1847850"/>
                  </a:lnTo>
                  <a:lnTo>
                    <a:pt x="103631" y="1847850"/>
                  </a:lnTo>
                  <a:lnTo>
                    <a:pt x="63329" y="1839702"/>
                  </a:lnTo>
                  <a:lnTo>
                    <a:pt x="30384" y="1817482"/>
                  </a:lnTo>
                  <a:lnTo>
                    <a:pt x="8155" y="1784526"/>
                  </a:lnTo>
                  <a:lnTo>
                    <a:pt x="0" y="1744167"/>
                  </a:lnTo>
                  <a:lnTo>
                    <a:pt x="0" y="103631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7692643" y="5780722"/>
            <a:ext cx="5252085" cy="131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10" dirty="0">
                <a:solidFill>
                  <a:srgbClr val="272424"/>
                </a:solidFill>
                <a:latin typeface="Trebuchet MS"/>
                <a:cs typeface="Trebuchet MS"/>
              </a:rPr>
              <a:t>Accompagnement</a:t>
            </a:r>
            <a:r>
              <a:rPr sz="2400" spc="-5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administratif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dispositifs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d'accompagnement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administratif</a:t>
            </a: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(démarches,</a:t>
            </a:r>
            <a:r>
              <a:rPr sz="1850" spc="-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dossiers)</a:t>
            </a:r>
            <a:endParaRPr sz="1850">
              <a:latin typeface="Gill Sans MT"/>
              <a:cs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24025" y="847725"/>
            <a:ext cx="647700" cy="342900"/>
          </a:xfrm>
          <a:custGeom>
            <a:avLst/>
            <a:gdLst/>
            <a:ahLst/>
            <a:cxnLst/>
            <a:rect l="l" t="t" r="r" b="b"/>
            <a:pathLst>
              <a:path w="647700" h="342900">
                <a:moveTo>
                  <a:pt x="581787" y="0"/>
                </a:moveTo>
                <a:lnTo>
                  <a:pt x="65912" y="0"/>
                </a:lnTo>
                <a:lnTo>
                  <a:pt x="40237" y="5173"/>
                </a:lnTo>
                <a:lnTo>
                  <a:pt x="19288" y="19288"/>
                </a:lnTo>
                <a:lnTo>
                  <a:pt x="5173" y="40237"/>
                </a:lnTo>
                <a:lnTo>
                  <a:pt x="0" y="65913"/>
                </a:lnTo>
                <a:lnTo>
                  <a:pt x="0" y="276986"/>
                </a:lnTo>
                <a:lnTo>
                  <a:pt x="5173" y="302662"/>
                </a:lnTo>
                <a:lnTo>
                  <a:pt x="19288" y="323611"/>
                </a:lnTo>
                <a:lnTo>
                  <a:pt x="40237" y="337726"/>
                </a:lnTo>
                <a:lnTo>
                  <a:pt x="65912" y="342900"/>
                </a:lnTo>
                <a:lnTo>
                  <a:pt x="581787" y="342900"/>
                </a:lnTo>
                <a:lnTo>
                  <a:pt x="607462" y="337726"/>
                </a:lnTo>
                <a:lnTo>
                  <a:pt x="628411" y="323611"/>
                </a:lnTo>
                <a:lnTo>
                  <a:pt x="642526" y="302662"/>
                </a:lnTo>
                <a:lnTo>
                  <a:pt x="647700" y="276986"/>
                </a:lnTo>
                <a:lnTo>
                  <a:pt x="647700" y="65913"/>
                </a:lnTo>
                <a:lnTo>
                  <a:pt x="642526" y="40237"/>
                </a:lnTo>
                <a:lnTo>
                  <a:pt x="628411" y="19288"/>
                </a:lnTo>
                <a:lnTo>
                  <a:pt x="607462" y="5173"/>
                </a:lnTo>
                <a:lnTo>
                  <a:pt x="581787" y="0"/>
                </a:lnTo>
                <a:close/>
              </a:path>
            </a:pathLst>
          </a:custGeom>
          <a:solidFill>
            <a:srgbClr val="D4E4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29435" y="909256"/>
            <a:ext cx="43560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AXE</a:t>
            </a:r>
            <a:r>
              <a:rPr sz="120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20" dirty="0">
                <a:solidFill>
                  <a:srgbClr val="272424"/>
                </a:solidFill>
                <a:latin typeface="Gill Sans MT"/>
                <a:cs typeface="Gill Sans MT"/>
              </a:rPr>
              <a:t>2</a:t>
            </a:r>
            <a:endParaRPr sz="1200">
              <a:latin typeface="Gill Sans MT"/>
              <a:cs typeface="Gill Sans M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11960" y="1208976"/>
            <a:ext cx="9552305" cy="1219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4810"/>
              </a:lnSpc>
            </a:pPr>
            <a:r>
              <a:rPr sz="3800" spc="75" dirty="0"/>
              <a:t>Améliorer</a:t>
            </a:r>
            <a:r>
              <a:rPr sz="3800" spc="-160" dirty="0"/>
              <a:t> </a:t>
            </a:r>
            <a:r>
              <a:rPr sz="3800" spc="125" dirty="0"/>
              <a:t>les</a:t>
            </a:r>
            <a:r>
              <a:rPr sz="3800" spc="-135" dirty="0"/>
              <a:t> </a:t>
            </a:r>
            <a:r>
              <a:rPr sz="3800" spc="85" dirty="0"/>
              <a:t>conditions</a:t>
            </a:r>
            <a:r>
              <a:rPr sz="3800" spc="-150" dirty="0"/>
              <a:t> </a:t>
            </a:r>
            <a:r>
              <a:rPr sz="3800" spc="215" dirty="0"/>
              <a:t>de</a:t>
            </a:r>
            <a:r>
              <a:rPr sz="3800" spc="-170" dirty="0"/>
              <a:t> </a:t>
            </a:r>
            <a:r>
              <a:rPr sz="3800" spc="-40" dirty="0"/>
              <a:t>travail</a:t>
            </a:r>
            <a:r>
              <a:rPr sz="3800" spc="-170" dirty="0"/>
              <a:t> </a:t>
            </a:r>
            <a:r>
              <a:rPr sz="3800" spc="70" dirty="0"/>
              <a:t>par</a:t>
            </a:r>
            <a:r>
              <a:rPr sz="3800" spc="-170" dirty="0"/>
              <a:t> </a:t>
            </a:r>
            <a:r>
              <a:rPr sz="3800" spc="135" dirty="0"/>
              <a:t>une </a:t>
            </a:r>
            <a:r>
              <a:rPr sz="3800" dirty="0"/>
              <a:t>véritable</a:t>
            </a:r>
            <a:r>
              <a:rPr sz="3800" spc="-35" dirty="0"/>
              <a:t> </a:t>
            </a:r>
            <a:r>
              <a:rPr sz="3800" dirty="0"/>
              <a:t>politique</a:t>
            </a:r>
            <a:r>
              <a:rPr sz="3800" spc="-35" dirty="0"/>
              <a:t> </a:t>
            </a:r>
            <a:r>
              <a:rPr sz="3800" spc="215" dirty="0"/>
              <a:t>de</a:t>
            </a:r>
            <a:r>
              <a:rPr sz="3800" spc="-30" dirty="0"/>
              <a:t> </a:t>
            </a:r>
            <a:r>
              <a:rPr sz="3800" spc="60" dirty="0"/>
              <a:t>prévention</a:t>
            </a:r>
            <a:endParaRPr sz="3800"/>
          </a:p>
        </p:txBody>
      </p:sp>
      <p:sp>
        <p:nvSpPr>
          <p:cNvPr id="5" name="object 5"/>
          <p:cNvSpPr txBox="1"/>
          <p:nvPr/>
        </p:nvSpPr>
        <p:spPr>
          <a:xfrm>
            <a:off x="1711960" y="2718117"/>
            <a:ext cx="7106920" cy="1345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2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85" dirty="0">
                <a:solidFill>
                  <a:srgbClr val="272424"/>
                </a:solidFill>
                <a:latin typeface="Gill Sans MT"/>
                <a:cs typeface="Gill Sans MT"/>
              </a:rPr>
              <a:t>santé</a:t>
            </a:r>
            <a:r>
              <a:rPr sz="15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50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10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5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60" dirty="0">
                <a:solidFill>
                  <a:srgbClr val="272424"/>
                </a:solidFill>
                <a:latin typeface="Gill Sans MT"/>
                <a:cs typeface="Gill Sans MT"/>
              </a:rPr>
              <a:t>sécurité</a:t>
            </a:r>
            <a:r>
              <a:rPr sz="150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25" dirty="0">
                <a:solidFill>
                  <a:srgbClr val="272424"/>
                </a:solidFill>
                <a:latin typeface="Gill Sans MT"/>
                <a:cs typeface="Gill Sans MT"/>
              </a:rPr>
              <a:t>au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55" dirty="0">
                <a:solidFill>
                  <a:srgbClr val="272424"/>
                </a:solidFill>
                <a:latin typeface="Gill Sans MT"/>
                <a:cs typeface="Gill Sans MT"/>
              </a:rPr>
              <a:t>travail</a:t>
            </a:r>
            <a:r>
              <a:rPr sz="150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45" dirty="0">
                <a:solidFill>
                  <a:srgbClr val="272424"/>
                </a:solidFill>
                <a:latin typeface="Gill Sans MT"/>
                <a:cs typeface="Gill Sans MT"/>
              </a:rPr>
              <a:t>doivent</a:t>
            </a:r>
            <a:r>
              <a:rPr sz="15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dirty="0">
                <a:solidFill>
                  <a:srgbClr val="272424"/>
                </a:solidFill>
                <a:latin typeface="Gill Sans MT"/>
                <a:cs typeface="Gill Sans MT"/>
              </a:rPr>
              <a:t>devenir</a:t>
            </a:r>
            <a:r>
              <a:rPr sz="150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spc="-35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500" b="1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spc="-70" dirty="0">
                <a:solidFill>
                  <a:srgbClr val="272424"/>
                </a:solidFill>
                <a:latin typeface="Gill Sans MT"/>
                <a:cs typeface="Gill Sans MT"/>
              </a:rPr>
              <a:t>priorité</a:t>
            </a:r>
            <a:r>
              <a:rPr sz="1500" b="1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spc="-40" dirty="0">
                <a:solidFill>
                  <a:srgbClr val="272424"/>
                </a:solidFill>
                <a:latin typeface="Gill Sans MT"/>
                <a:cs typeface="Gill Sans MT"/>
              </a:rPr>
              <a:t>réelle</a:t>
            </a:r>
            <a:r>
              <a:rPr sz="1500" b="1" spc="-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500" b="1" spc="-10" dirty="0">
                <a:solidFill>
                  <a:srgbClr val="272424"/>
                </a:solidFill>
                <a:latin typeface="Gill Sans MT"/>
                <a:cs typeface="Gill Sans MT"/>
              </a:rPr>
              <a:t> collectivités.</a:t>
            </a:r>
            <a:endParaRPr sz="150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15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500" spc="12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50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dirty="0">
                <a:solidFill>
                  <a:srgbClr val="272424"/>
                </a:solidFill>
                <a:latin typeface="Gill Sans MT"/>
                <a:cs typeface="Gill Sans MT"/>
              </a:rPr>
              <a:t>prévention </a:t>
            </a:r>
            <a:r>
              <a:rPr sz="1500" spc="95" dirty="0">
                <a:solidFill>
                  <a:srgbClr val="272424"/>
                </a:solidFill>
                <a:latin typeface="Gill Sans MT"/>
                <a:cs typeface="Gill Sans MT"/>
              </a:rPr>
              <a:t>commence</a:t>
            </a:r>
            <a:r>
              <a:rPr sz="15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50" dirty="0">
                <a:solidFill>
                  <a:srgbClr val="272424"/>
                </a:solidFill>
                <a:latin typeface="Gill Sans MT"/>
                <a:cs typeface="Gill Sans MT"/>
              </a:rPr>
              <a:t>par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7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5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50" dirty="0">
                <a:solidFill>
                  <a:srgbClr val="272424"/>
                </a:solidFill>
                <a:latin typeface="Gill Sans MT"/>
                <a:cs typeface="Gill Sans MT"/>
              </a:rPr>
              <a:t>règle</a:t>
            </a:r>
            <a:r>
              <a:rPr sz="15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85" dirty="0">
                <a:solidFill>
                  <a:srgbClr val="272424"/>
                </a:solidFill>
                <a:latin typeface="Gill Sans MT"/>
                <a:cs typeface="Gill Sans MT"/>
              </a:rPr>
              <a:t>simple</a:t>
            </a:r>
            <a:r>
              <a:rPr sz="150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50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1445"/>
              </a:spcBef>
            </a:pPr>
            <a:endParaRPr sz="1500">
              <a:latin typeface="Gill Sans MT"/>
              <a:cs typeface="Gill Sans MT"/>
            </a:endParaRPr>
          </a:p>
          <a:p>
            <a:pPr marL="306705">
              <a:lnSpc>
                <a:spcPct val="100000"/>
              </a:lnSpc>
            </a:pPr>
            <a:r>
              <a:rPr sz="1500" b="1" spc="-30" dirty="0">
                <a:solidFill>
                  <a:srgbClr val="272424"/>
                </a:solidFill>
                <a:latin typeface="Gill Sans MT"/>
                <a:cs typeface="Gill Sans MT"/>
              </a:rPr>
              <a:t>identifier</a:t>
            </a:r>
            <a:r>
              <a:rPr sz="1500" b="1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500" b="1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dirty="0">
                <a:solidFill>
                  <a:srgbClr val="272424"/>
                </a:solidFill>
                <a:latin typeface="Gill Sans MT"/>
                <a:cs typeface="Gill Sans MT"/>
              </a:rPr>
              <a:t>risques</a:t>
            </a:r>
            <a:r>
              <a:rPr sz="1500" b="1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spc="-65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500" b="1" spc="-45" dirty="0">
                <a:solidFill>
                  <a:srgbClr val="272424"/>
                </a:solidFill>
                <a:latin typeface="Gill Sans MT"/>
                <a:cs typeface="Gill Sans MT"/>
              </a:rPr>
              <a:t> pouvoir</a:t>
            </a:r>
            <a:r>
              <a:rPr sz="1500" b="1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500" b="1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b="1" spc="-10" dirty="0">
                <a:solidFill>
                  <a:srgbClr val="272424"/>
                </a:solidFill>
                <a:latin typeface="Gill Sans MT"/>
                <a:cs typeface="Gill Sans MT"/>
              </a:rPr>
              <a:t>prévenir.</a:t>
            </a:r>
            <a:endParaRPr sz="1500">
              <a:latin typeface="Gill Sans MT"/>
              <a:cs typeface="Gill Sans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24025" y="3619500"/>
            <a:ext cx="19050" cy="638175"/>
          </a:xfrm>
          <a:custGeom>
            <a:avLst/>
            <a:gdLst/>
            <a:ahLst/>
            <a:cxnLst/>
            <a:rect l="l" t="t" r="r" b="b"/>
            <a:pathLst>
              <a:path w="19050" h="638175">
                <a:moveTo>
                  <a:pt x="19050" y="0"/>
                </a:moveTo>
                <a:lnTo>
                  <a:pt x="0" y="0"/>
                </a:lnTo>
                <a:lnTo>
                  <a:pt x="0" y="638175"/>
                </a:lnTo>
                <a:lnTo>
                  <a:pt x="19050" y="638175"/>
                </a:lnTo>
                <a:lnTo>
                  <a:pt x="19050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9749" y="4596509"/>
            <a:ext cx="8770900" cy="2160781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444621" y="6050660"/>
            <a:ext cx="2264410" cy="322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dirty="0">
                <a:solidFill>
                  <a:srgbClr val="FFFFFF"/>
                </a:solidFill>
                <a:latin typeface="Trebuchet MS"/>
                <a:cs typeface="Trebuchet MS"/>
              </a:rPr>
              <a:t>Prévenir</a:t>
            </a:r>
            <a:r>
              <a:rPr sz="1950" spc="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50" spc="50" dirty="0">
                <a:solidFill>
                  <a:srgbClr val="FFFFFF"/>
                </a:solidFill>
                <a:latin typeface="Trebuchet MS"/>
                <a:cs typeface="Trebuchet MS"/>
              </a:rPr>
              <a:t>les</a:t>
            </a:r>
            <a:r>
              <a:rPr sz="195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50" spc="40" dirty="0">
                <a:solidFill>
                  <a:srgbClr val="FFFFFF"/>
                </a:solidFill>
                <a:latin typeface="Trebuchet MS"/>
                <a:cs typeface="Trebuchet MS"/>
              </a:rPr>
              <a:t>risques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44621" y="4941506"/>
            <a:ext cx="233108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-25" dirty="0">
                <a:solidFill>
                  <a:srgbClr val="FFFFFF"/>
                </a:solidFill>
                <a:latin typeface="Trebuchet MS"/>
                <a:cs typeface="Trebuchet MS"/>
              </a:rPr>
              <a:t>Identifier</a:t>
            </a:r>
            <a:r>
              <a:rPr sz="19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50" spc="50" dirty="0">
                <a:solidFill>
                  <a:srgbClr val="FFFFFF"/>
                </a:solidFill>
                <a:latin typeface="Trebuchet MS"/>
                <a:cs typeface="Trebuchet MS"/>
              </a:rPr>
              <a:t>les</a:t>
            </a:r>
            <a:r>
              <a:rPr sz="195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50" spc="45" dirty="0">
                <a:solidFill>
                  <a:srgbClr val="FFFFFF"/>
                </a:solidFill>
                <a:latin typeface="Trebuchet MS"/>
                <a:cs typeface="Trebuchet MS"/>
              </a:rPr>
              <a:t>risques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1960" y="7118984"/>
            <a:ext cx="10419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272424"/>
                </a:solidFill>
                <a:latin typeface="Gill Sans MT"/>
                <a:cs typeface="Gill Sans MT"/>
              </a:rPr>
              <a:t>Cette</a:t>
            </a:r>
            <a:r>
              <a:rPr sz="1500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80" dirty="0">
                <a:solidFill>
                  <a:srgbClr val="272424"/>
                </a:solidFill>
                <a:latin typeface="Gill Sans MT"/>
                <a:cs typeface="Gill Sans MT"/>
              </a:rPr>
              <a:t>logique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85" dirty="0">
                <a:solidFill>
                  <a:srgbClr val="272424"/>
                </a:solidFill>
                <a:latin typeface="Gill Sans MT"/>
                <a:cs typeface="Gill Sans MT"/>
              </a:rPr>
              <a:t>simple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85" dirty="0">
                <a:solidFill>
                  <a:srgbClr val="272424"/>
                </a:solidFill>
                <a:latin typeface="Gill Sans MT"/>
                <a:cs typeface="Gill Sans MT"/>
              </a:rPr>
              <a:t>guide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70" dirty="0">
                <a:solidFill>
                  <a:srgbClr val="272424"/>
                </a:solidFill>
                <a:latin typeface="Gill Sans MT"/>
                <a:cs typeface="Gill Sans MT"/>
              </a:rPr>
              <a:t>l'ensemble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7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10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50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75" dirty="0">
                <a:solidFill>
                  <a:srgbClr val="272424"/>
                </a:solidFill>
                <a:latin typeface="Gill Sans MT"/>
                <a:cs typeface="Gill Sans MT"/>
              </a:rPr>
              <a:t>démarche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7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prévention</a:t>
            </a:r>
            <a:r>
              <a:rPr sz="15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portée</a:t>
            </a:r>
            <a:r>
              <a:rPr sz="15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50" dirty="0">
                <a:solidFill>
                  <a:srgbClr val="272424"/>
                </a:solidFill>
                <a:latin typeface="Gill Sans MT"/>
                <a:cs typeface="Gill Sans MT"/>
              </a:rPr>
              <a:t>par</a:t>
            </a:r>
            <a:r>
              <a:rPr sz="15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6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50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50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25" dirty="0">
                <a:solidFill>
                  <a:srgbClr val="272424"/>
                </a:solidFill>
                <a:latin typeface="Gill Sans MT"/>
                <a:cs typeface="Gill Sans MT"/>
              </a:rPr>
              <a:t>au</a:t>
            </a:r>
            <a:r>
              <a:rPr sz="15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95" dirty="0">
                <a:solidFill>
                  <a:srgbClr val="272424"/>
                </a:solidFill>
                <a:latin typeface="Gill Sans MT"/>
                <a:cs typeface="Gill Sans MT"/>
              </a:rPr>
              <a:t>sein</a:t>
            </a:r>
            <a:r>
              <a:rPr sz="150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114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50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55" dirty="0">
                <a:solidFill>
                  <a:srgbClr val="272424"/>
                </a:solidFill>
                <a:latin typeface="Gill Sans MT"/>
                <a:cs typeface="Gill Sans MT"/>
              </a:rPr>
              <a:t>collectivités</a:t>
            </a:r>
            <a:r>
              <a:rPr sz="150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00" spc="-10" dirty="0">
                <a:solidFill>
                  <a:srgbClr val="272424"/>
                </a:solidFill>
                <a:latin typeface="Gill Sans MT"/>
                <a:cs typeface="Gill Sans MT"/>
              </a:rPr>
              <a:t>territoriales.</a:t>
            </a:r>
            <a:endParaRPr sz="1500">
              <a:latin typeface="Gill Sans MT"/>
              <a:cs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6850" y="684699"/>
            <a:ext cx="8642985" cy="13042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6200"/>
              </a:lnSpc>
              <a:spcBef>
                <a:spcPts val="95"/>
              </a:spcBef>
            </a:pPr>
            <a:r>
              <a:rPr sz="3950" spc="270" dirty="0"/>
              <a:t>Une</a:t>
            </a:r>
            <a:r>
              <a:rPr sz="3950" spc="-165" dirty="0"/>
              <a:t> </a:t>
            </a:r>
            <a:r>
              <a:rPr sz="3950" spc="-40" dirty="0"/>
              <a:t>priorité</a:t>
            </a:r>
            <a:r>
              <a:rPr sz="3950" spc="-155" dirty="0"/>
              <a:t> </a:t>
            </a:r>
            <a:r>
              <a:rPr sz="3950" spc="-715" dirty="0"/>
              <a:t>:</a:t>
            </a:r>
            <a:r>
              <a:rPr sz="3950" spc="-215" dirty="0"/>
              <a:t> </a:t>
            </a:r>
            <a:r>
              <a:rPr sz="3950" spc="50" dirty="0"/>
              <a:t>l'évaluation</a:t>
            </a:r>
            <a:r>
              <a:rPr sz="3950" spc="-145" dirty="0"/>
              <a:t> </a:t>
            </a:r>
            <a:r>
              <a:rPr sz="3950" spc="270" dirty="0"/>
              <a:t>des</a:t>
            </a:r>
            <a:r>
              <a:rPr sz="3950" spc="-195" dirty="0"/>
              <a:t> </a:t>
            </a:r>
            <a:r>
              <a:rPr sz="3950" spc="114" dirty="0"/>
              <a:t>risques professionnels</a:t>
            </a:r>
            <a:endParaRPr sz="3950"/>
          </a:p>
        </p:txBody>
      </p:sp>
      <p:sp>
        <p:nvSpPr>
          <p:cNvPr id="3" name="object 3"/>
          <p:cNvSpPr txBox="1"/>
          <p:nvPr/>
        </p:nvSpPr>
        <p:spPr>
          <a:xfrm>
            <a:off x="1466850" y="2396172"/>
            <a:ext cx="9117965" cy="196786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550" spc="11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5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55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5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20" dirty="0">
                <a:solidFill>
                  <a:srgbClr val="272424"/>
                </a:solidFill>
                <a:latin typeface="Gill Sans MT"/>
                <a:cs typeface="Gill Sans MT"/>
              </a:rPr>
              <a:t>agit</a:t>
            </a:r>
            <a:r>
              <a:rPr sz="1550" dirty="0">
                <a:solidFill>
                  <a:srgbClr val="272424"/>
                </a:solidFill>
                <a:latin typeface="Gill Sans MT"/>
                <a:cs typeface="Gill Sans MT"/>
              </a:rPr>
              <a:t> pour</a:t>
            </a:r>
            <a:r>
              <a:rPr sz="1550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5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215"/>
              </a:spcBef>
            </a:pPr>
            <a:endParaRPr sz="15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</a:tabLst>
            </a:pPr>
            <a:r>
              <a:rPr sz="1550" spc="11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5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35" dirty="0">
                <a:solidFill>
                  <a:srgbClr val="272424"/>
                </a:solidFill>
                <a:latin typeface="Gill Sans MT"/>
                <a:cs typeface="Gill Sans MT"/>
              </a:rPr>
              <a:t>mise</a:t>
            </a:r>
            <a:r>
              <a:rPr sz="155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90" dirty="0">
                <a:solidFill>
                  <a:srgbClr val="272424"/>
                </a:solidFill>
                <a:latin typeface="Gill Sans MT"/>
                <a:cs typeface="Gill Sans MT"/>
              </a:rPr>
              <a:t>à</a:t>
            </a:r>
            <a:r>
              <a:rPr sz="155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dirty="0">
                <a:solidFill>
                  <a:srgbClr val="272424"/>
                </a:solidFill>
                <a:latin typeface="Gill Sans MT"/>
                <a:cs typeface="Gill Sans MT"/>
              </a:rPr>
              <a:t>jour</a:t>
            </a:r>
            <a:r>
              <a:rPr sz="1550" spc="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00" dirty="0">
                <a:solidFill>
                  <a:srgbClr val="272424"/>
                </a:solidFill>
                <a:latin typeface="Gill Sans MT"/>
                <a:cs typeface="Gill Sans MT"/>
              </a:rPr>
              <a:t>effective</a:t>
            </a:r>
            <a:r>
              <a:rPr sz="155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95" dirty="0">
                <a:solidFill>
                  <a:srgbClr val="272424"/>
                </a:solidFill>
                <a:latin typeface="Gill Sans MT"/>
                <a:cs typeface="Gill Sans MT"/>
              </a:rPr>
              <a:t>du</a:t>
            </a:r>
            <a:r>
              <a:rPr sz="15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spc="-45" dirty="0">
                <a:solidFill>
                  <a:srgbClr val="272424"/>
                </a:solidFill>
                <a:latin typeface="Gill Sans MT"/>
                <a:cs typeface="Gill Sans MT"/>
              </a:rPr>
              <a:t>Document</a:t>
            </a:r>
            <a:r>
              <a:rPr sz="1550" b="1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spc="-45" dirty="0">
                <a:solidFill>
                  <a:srgbClr val="272424"/>
                </a:solidFill>
                <a:latin typeface="Gill Sans MT"/>
                <a:cs typeface="Gill Sans MT"/>
              </a:rPr>
              <a:t>Unique</a:t>
            </a:r>
            <a:r>
              <a:rPr sz="1550" b="1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spc="-25" dirty="0">
                <a:solidFill>
                  <a:srgbClr val="272424"/>
                </a:solidFill>
                <a:latin typeface="Gill Sans MT"/>
                <a:cs typeface="Gill Sans MT"/>
              </a:rPr>
              <a:t>d'Évaluation</a:t>
            </a:r>
            <a:r>
              <a:rPr sz="15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spc="6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5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dirty="0">
                <a:solidFill>
                  <a:srgbClr val="272424"/>
                </a:solidFill>
                <a:latin typeface="Gill Sans MT"/>
                <a:cs typeface="Gill Sans MT"/>
              </a:rPr>
              <a:t>Risques</a:t>
            </a:r>
            <a:r>
              <a:rPr sz="15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dirty="0">
                <a:solidFill>
                  <a:srgbClr val="272424"/>
                </a:solidFill>
                <a:latin typeface="Gill Sans MT"/>
                <a:cs typeface="Gill Sans MT"/>
              </a:rPr>
              <a:t>Professionnels</a:t>
            </a:r>
            <a:r>
              <a:rPr sz="1550" b="1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b="1" spc="-10" dirty="0">
                <a:solidFill>
                  <a:srgbClr val="272424"/>
                </a:solidFill>
                <a:latin typeface="Gill Sans MT"/>
                <a:cs typeface="Gill Sans MT"/>
              </a:rPr>
              <a:t>(DUERP)</a:t>
            </a:r>
            <a:endParaRPr sz="15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540"/>
              </a:spcBef>
              <a:buChar char="•"/>
              <a:tabLst>
                <a:tab pos="355600" algn="l"/>
              </a:tabLst>
            </a:pPr>
            <a:r>
              <a:rPr sz="1550" spc="110" dirty="0">
                <a:solidFill>
                  <a:srgbClr val="272424"/>
                </a:solidFill>
                <a:latin typeface="Gill Sans MT"/>
                <a:cs typeface="Gill Sans MT"/>
              </a:rPr>
              <a:t>une</a:t>
            </a:r>
            <a:r>
              <a:rPr sz="15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40" dirty="0">
                <a:solidFill>
                  <a:srgbClr val="272424"/>
                </a:solidFill>
                <a:latin typeface="Gill Sans MT"/>
                <a:cs typeface="Gill Sans MT"/>
              </a:rPr>
              <a:t>analyse</a:t>
            </a:r>
            <a:r>
              <a:rPr sz="15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50" dirty="0">
                <a:solidFill>
                  <a:srgbClr val="272424"/>
                </a:solidFill>
                <a:latin typeface="Gill Sans MT"/>
                <a:cs typeface="Gill Sans MT"/>
              </a:rPr>
              <a:t>réelle</a:t>
            </a:r>
            <a:r>
              <a:rPr sz="15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5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5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00" dirty="0">
                <a:solidFill>
                  <a:srgbClr val="272424"/>
                </a:solidFill>
                <a:latin typeface="Gill Sans MT"/>
                <a:cs typeface="Gill Sans MT"/>
              </a:rPr>
              <a:t>situations</a:t>
            </a:r>
            <a:r>
              <a:rPr sz="15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95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5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65" dirty="0">
                <a:solidFill>
                  <a:srgbClr val="272424"/>
                </a:solidFill>
                <a:latin typeface="Gill Sans MT"/>
                <a:cs typeface="Gill Sans MT"/>
              </a:rPr>
              <a:t>travail</a:t>
            </a:r>
            <a:endParaRPr sz="15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545"/>
              </a:spcBef>
              <a:buChar char="•"/>
              <a:tabLst>
                <a:tab pos="355600" algn="l"/>
              </a:tabLst>
            </a:pPr>
            <a:r>
              <a:rPr sz="1550" spc="13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5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25" dirty="0">
                <a:solidFill>
                  <a:srgbClr val="272424"/>
                </a:solidFill>
                <a:latin typeface="Gill Sans MT"/>
                <a:cs typeface="Gill Sans MT"/>
              </a:rPr>
              <a:t>plans</a:t>
            </a:r>
            <a:r>
              <a:rPr sz="15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85" dirty="0">
                <a:solidFill>
                  <a:srgbClr val="272424"/>
                </a:solidFill>
                <a:latin typeface="Gill Sans MT"/>
                <a:cs typeface="Gill Sans MT"/>
              </a:rPr>
              <a:t>d'actions</a:t>
            </a:r>
            <a:r>
              <a:rPr sz="155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75" dirty="0">
                <a:solidFill>
                  <a:srgbClr val="272424"/>
                </a:solidFill>
                <a:latin typeface="Gill Sans MT"/>
                <a:cs typeface="Gill Sans MT"/>
              </a:rPr>
              <a:t>concrets</a:t>
            </a:r>
            <a:endParaRPr sz="15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1065"/>
              </a:spcBef>
            </a:pPr>
            <a:endParaRPr sz="15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550" spc="95" dirty="0">
                <a:solidFill>
                  <a:srgbClr val="272424"/>
                </a:solidFill>
                <a:latin typeface="Gill Sans MT"/>
                <a:cs typeface="Gill Sans MT"/>
              </a:rPr>
              <a:t>Tous</a:t>
            </a:r>
            <a:r>
              <a:rPr sz="15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3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5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05" dirty="0">
                <a:solidFill>
                  <a:srgbClr val="272424"/>
                </a:solidFill>
                <a:latin typeface="Gill Sans MT"/>
                <a:cs typeface="Gill Sans MT"/>
              </a:rPr>
              <a:t>risques</a:t>
            </a:r>
            <a:r>
              <a:rPr sz="15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70" dirty="0">
                <a:solidFill>
                  <a:srgbClr val="272424"/>
                </a:solidFill>
                <a:latin typeface="Gill Sans MT"/>
                <a:cs typeface="Gill Sans MT"/>
              </a:rPr>
              <a:t>doivent</a:t>
            </a:r>
            <a:r>
              <a:rPr sz="15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dirty="0">
                <a:solidFill>
                  <a:srgbClr val="272424"/>
                </a:solidFill>
                <a:latin typeface="Gill Sans MT"/>
                <a:cs typeface="Gill Sans MT"/>
              </a:rPr>
              <a:t>être</a:t>
            </a:r>
            <a:r>
              <a:rPr sz="15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85" dirty="0">
                <a:solidFill>
                  <a:srgbClr val="272424"/>
                </a:solidFill>
                <a:latin typeface="Gill Sans MT"/>
                <a:cs typeface="Gill Sans MT"/>
              </a:rPr>
              <a:t>pris</a:t>
            </a:r>
            <a:r>
              <a:rPr sz="15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85" dirty="0">
                <a:solidFill>
                  <a:srgbClr val="272424"/>
                </a:solidFill>
                <a:latin typeface="Gill Sans MT"/>
                <a:cs typeface="Gill Sans MT"/>
              </a:rPr>
              <a:t>en</a:t>
            </a:r>
            <a:r>
              <a:rPr sz="15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105" dirty="0">
                <a:solidFill>
                  <a:srgbClr val="272424"/>
                </a:solidFill>
                <a:latin typeface="Gill Sans MT"/>
                <a:cs typeface="Gill Sans MT"/>
              </a:rPr>
              <a:t>compte</a:t>
            </a:r>
            <a:r>
              <a:rPr sz="15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55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550">
              <a:latin typeface="Gill Sans MT"/>
              <a:cs typeface="Gill Sans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476375" y="4572000"/>
            <a:ext cx="3781425" cy="609600"/>
            <a:chOff x="1476375" y="4572000"/>
            <a:chExt cx="3781425" cy="609600"/>
          </a:xfrm>
        </p:grpSpPr>
        <p:sp>
          <p:nvSpPr>
            <p:cNvPr id="5" name="object 5"/>
            <p:cNvSpPr/>
            <p:nvPr/>
          </p:nvSpPr>
          <p:spPr>
            <a:xfrm>
              <a:off x="1476375" y="4571999"/>
              <a:ext cx="3781425" cy="609600"/>
            </a:xfrm>
            <a:custGeom>
              <a:avLst/>
              <a:gdLst/>
              <a:ahLst/>
              <a:cxnLst/>
              <a:rect l="l" t="t" r="r" b="b"/>
              <a:pathLst>
                <a:path w="3781425" h="609600">
                  <a:moveTo>
                    <a:pt x="3781425" y="323850"/>
                  </a:moveTo>
                  <a:lnTo>
                    <a:pt x="3777678" y="305320"/>
                  </a:lnTo>
                  <a:lnTo>
                    <a:pt x="3767467" y="290182"/>
                  </a:lnTo>
                  <a:lnTo>
                    <a:pt x="3752329" y="279971"/>
                  </a:lnTo>
                  <a:lnTo>
                    <a:pt x="3733800" y="276225"/>
                  </a:lnTo>
                  <a:lnTo>
                    <a:pt x="2197951" y="276225"/>
                  </a:lnTo>
                  <a:lnTo>
                    <a:pt x="2196274" y="255384"/>
                  </a:lnTo>
                  <a:lnTo>
                    <a:pt x="2184717" y="208483"/>
                  </a:lnTo>
                  <a:lnTo>
                    <a:pt x="2166239" y="164757"/>
                  </a:lnTo>
                  <a:lnTo>
                    <a:pt x="2141448" y="124828"/>
                  </a:lnTo>
                  <a:lnTo>
                    <a:pt x="2110968" y="89306"/>
                  </a:lnTo>
                  <a:lnTo>
                    <a:pt x="2075459" y="58839"/>
                  </a:lnTo>
                  <a:lnTo>
                    <a:pt x="2035517" y="34036"/>
                  </a:lnTo>
                  <a:lnTo>
                    <a:pt x="1991791" y="15557"/>
                  </a:lnTo>
                  <a:lnTo>
                    <a:pt x="1944890" y="4000"/>
                  </a:lnTo>
                  <a:lnTo>
                    <a:pt x="1895475" y="0"/>
                  </a:lnTo>
                  <a:lnTo>
                    <a:pt x="1885950" y="0"/>
                  </a:lnTo>
                  <a:lnTo>
                    <a:pt x="1836521" y="4000"/>
                  </a:lnTo>
                  <a:lnTo>
                    <a:pt x="1789620" y="15557"/>
                  </a:lnTo>
                  <a:lnTo>
                    <a:pt x="1745894" y="34036"/>
                  </a:lnTo>
                  <a:lnTo>
                    <a:pt x="1705952" y="58839"/>
                  </a:lnTo>
                  <a:lnTo>
                    <a:pt x="1670443" y="89306"/>
                  </a:lnTo>
                  <a:lnTo>
                    <a:pt x="1639963" y="124828"/>
                  </a:lnTo>
                  <a:lnTo>
                    <a:pt x="1615173" y="164757"/>
                  </a:lnTo>
                  <a:lnTo>
                    <a:pt x="1596694" y="208483"/>
                  </a:lnTo>
                  <a:lnTo>
                    <a:pt x="1585137" y="255384"/>
                  </a:lnTo>
                  <a:lnTo>
                    <a:pt x="1583448" y="276225"/>
                  </a:lnTo>
                  <a:lnTo>
                    <a:pt x="47625" y="276225"/>
                  </a:lnTo>
                  <a:lnTo>
                    <a:pt x="29083" y="279971"/>
                  </a:lnTo>
                  <a:lnTo>
                    <a:pt x="13944" y="290182"/>
                  </a:lnTo>
                  <a:lnTo>
                    <a:pt x="3733" y="305320"/>
                  </a:lnTo>
                  <a:lnTo>
                    <a:pt x="0" y="323850"/>
                  </a:lnTo>
                  <a:lnTo>
                    <a:pt x="3733" y="342392"/>
                  </a:lnTo>
                  <a:lnTo>
                    <a:pt x="13944" y="357530"/>
                  </a:lnTo>
                  <a:lnTo>
                    <a:pt x="29083" y="367741"/>
                  </a:lnTo>
                  <a:lnTo>
                    <a:pt x="47625" y="371475"/>
                  </a:lnTo>
                  <a:lnTo>
                    <a:pt x="1589379" y="371475"/>
                  </a:lnTo>
                  <a:lnTo>
                    <a:pt x="1596694" y="401129"/>
                  </a:lnTo>
                  <a:lnTo>
                    <a:pt x="1615173" y="444855"/>
                  </a:lnTo>
                  <a:lnTo>
                    <a:pt x="1639976" y="484797"/>
                  </a:lnTo>
                  <a:lnTo>
                    <a:pt x="1670443" y="520306"/>
                  </a:lnTo>
                  <a:lnTo>
                    <a:pt x="1705965" y="550786"/>
                  </a:lnTo>
                  <a:lnTo>
                    <a:pt x="1745894" y="575576"/>
                  </a:lnTo>
                  <a:lnTo>
                    <a:pt x="1789633" y="594055"/>
                  </a:lnTo>
                  <a:lnTo>
                    <a:pt x="1836521" y="605612"/>
                  </a:lnTo>
                  <a:lnTo>
                    <a:pt x="1885950" y="609600"/>
                  </a:lnTo>
                  <a:lnTo>
                    <a:pt x="1895475" y="609600"/>
                  </a:lnTo>
                  <a:lnTo>
                    <a:pt x="1944890" y="605612"/>
                  </a:lnTo>
                  <a:lnTo>
                    <a:pt x="1991779" y="594055"/>
                  </a:lnTo>
                  <a:lnTo>
                    <a:pt x="2035517" y="575576"/>
                  </a:lnTo>
                  <a:lnTo>
                    <a:pt x="2075446" y="550786"/>
                  </a:lnTo>
                  <a:lnTo>
                    <a:pt x="2110968" y="520306"/>
                  </a:lnTo>
                  <a:lnTo>
                    <a:pt x="2141448" y="484797"/>
                  </a:lnTo>
                  <a:lnTo>
                    <a:pt x="2166239" y="444855"/>
                  </a:lnTo>
                  <a:lnTo>
                    <a:pt x="2184730" y="401129"/>
                  </a:lnTo>
                  <a:lnTo>
                    <a:pt x="2192020" y="371475"/>
                  </a:lnTo>
                  <a:lnTo>
                    <a:pt x="3733800" y="371475"/>
                  </a:lnTo>
                  <a:lnTo>
                    <a:pt x="3752329" y="367741"/>
                  </a:lnTo>
                  <a:lnTo>
                    <a:pt x="3767467" y="357530"/>
                  </a:lnTo>
                  <a:lnTo>
                    <a:pt x="3777678" y="342392"/>
                  </a:lnTo>
                  <a:lnTo>
                    <a:pt x="3781425" y="32385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48832" y="4753712"/>
              <a:ext cx="234060" cy="24620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694814" y="5362003"/>
            <a:ext cx="221551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80" dirty="0">
                <a:solidFill>
                  <a:srgbClr val="272424"/>
                </a:solidFill>
                <a:latin typeface="Trebuchet MS"/>
                <a:cs typeface="Trebuchet MS"/>
              </a:rPr>
              <a:t>Risques</a:t>
            </a:r>
            <a:r>
              <a:rPr sz="20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spc="65" dirty="0">
                <a:solidFill>
                  <a:srgbClr val="272424"/>
                </a:solidFill>
                <a:latin typeface="Trebuchet MS"/>
                <a:cs typeface="Trebuchet MS"/>
              </a:rPr>
              <a:t>physiques</a:t>
            </a:r>
            <a:endParaRPr sz="2000">
              <a:latin typeface="Trebuchet MS"/>
              <a:cs typeface="Trebuchet M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429250" y="4572000"/>
            <a:ext cx="3771900" cy="609600"/>
            <a:chOff x="5429250" y="4572000"/>
            <a:chExt cx="3771900" cy="609600"/>
          </a:xfrm>
        </p:grpSpPr>
        <p:sp>
          <p:nvSpPr>
            <p:cNvPr id="9" name="object 9"/>
            <p:cNvSpPr/>
            <p:nvPr/>
          </p:nvSpPr>
          <p:spPr>
            <a:xfrm>
              <a:off x="5429250" y="4571999"/>
              <a:ext cx="3771900" cy="609600"/>
            </a:xfrm>
            <a:custGeom>
              <a:avLst/>
              <a:gdLst/>
              <a:ahLst/>
              <a:cxnLst/>
              <a:rect l="l" t="t" r="r" b="b"/>
              <a:pathLst>
                <a:path w="3771900" h="609600">
                  <a:moveTo>
                    <a:pt x="3771900" y="323850"/>
                  </a:moveTo>
                  <a:lnTo>
                    <a:pt x="3768153" y="305320"/>
                  </a:lnTo>
                  <a:lnTo>
                    <a:pt x="3757942" y="290182"/>
                  </a:lnTo>
                  <a:lnTo>
                    <a:pt x="3742804" y="279971"/>
                  </a:lnTo>
                  <a:lnTo>
                    <a:pt x="3724275" y="276225"/>
                  </a:lnTo>
                  <a:lnTo>
                    <a:pt x="2188426" y="276225"/>
                  </a:lnTo>
                  <a:lnTo>
                    <a:pt x="2186749" y="255384"/>
                  </a:lnTo>
                  <a:lnTo>
                    <a:pt x="2175205" y="208483"/>
                  </a:lnTo>
                  <a:lnTo>
                    <a:pt x="2156714" y="164757"/>
                  </a:lnTo>
                  <a:lnTo>
                    <a:pt x="2131923" y="124828"/>
                  </a:lnTo>
                  <a:lnTo>
                    <a:pt x="2101443" y="89306"/>
                  </a:lnTo>
                  <a:lnTo>
                    <a:pt x="2065934" y="58839"/>
                  </a:lnTo>
                  <a:lnTo>
                    <a:pt x="2025992" y="34036"/>
                  </a:lnTo>
                  <a:lnTo>
                    <a:pt x="1982266" y="15557"/>
                  </a:lnTo>
                  <a:lnTo>
                    <a:pt x="1935365" y="4000"/>
                  </a:lnTo>
                  <a:lnTo>
                    <a:pt x="1885950" y="0"/>
                  </a:lnTo>
                  <a:lnTo>
                    <a:pt x="1836521" y="4000"/>
                  </a:lnTo>
                  <a:lnTo>
                    <a:pt x="1789633" y="15557"/>
                  </a:lnTo>
                  <a:lnTo>
                    <a:pt x="1745894" y="34036"/>
                  </a:lnTo>
                  <a:lnTo>
                    <a:pt x="1705965" y="58839"/>
                  </a:lnTo>
                  <a:lnTo>
                    <a:pt x="1670443" y="89306"/>
                  </a:lnTo>
                  <a:lnTo>
                    <a:pt x="1639976" y="124828"/>
                  </a:lnTo>
                  <a:lnTo>
                    <a:pt x="1615173" y="164757"/>
                  </a:lnTo>
                  <a:lnTo>
                    <a:pt x="1596694" y="208483"/>
                  </a:lnTo>
                  <a:lnTo>
                    <a:pt x="1585137" y="255384"/>
                  </a:lnTo>
                  <a:lnTo>
                    <a:pt x="1583448" y="276225"/>
                  </a:lnTo>
                  <a:lnTo>
                    <a:pt x="47625" y="276225"/>
                  </a:lnTo>
                  <a:lnTo>
                    <a:pt x="29083" y="279971"/>
                  </a:lnTo>
                  <a:lnTo>
                    <a:pt x="13944" y="290182"/>
                  </a:lnTo>
                  <a:lnTo>
                    <a:pt x="3733" y="305320"/>
                  </a:lnTo>
                  <a:lnTo>
                    <a:pt x="0" y="323850"/>
                  </a:lnTo>
                  <a:lnTo>
                    <a:pt x="3733" y="342392"/>
                  </a:lnTo>
                  <a:lnTo>
                    <a:pt x="13944" y="357530"/>
                  </a:lnTo>
                  <a:lnTo>
                    <a:pt x="29083" y="367741"/>
                  </a:lnTo>
                  <a:lnTo>
                    <a:pt x="47625" y="371475"/>
                  </a:lnTo>
                  <a:lnTo>
                    <a:pt x="1589379" y="371475"/>
                  </a:lnTo>
                  <a:lnTo>
                    <a:pt x="1596682" y="401129"/>
                  </a:lnTo>
                  <a:lnTo>
                    <a:pt x="1615173" y="444855"/>
                  </a:lnTo>
                  <a:lnTo>
                    <a:pt x="1639976" y="484797"/>
                  </a:lnTo>
                  <a:lnTo>
                    <a:pt x="1670443" y="520306"/>
                  </a:lnTo>
                  <a:lnTo>
                    <a:pt x="1705965" y="550786"/>
                  </a:lnTo>
                  <a:lnTo>
                    <a:pt x="1745894" y="575576"/>
                  </a:lnTo>
                  <a:lnTo>
                    <a:pt x="1789633" y="594055"/>
                  </a:lnTo>
                  <a:lnTo>
                    <a:pt x="1836521" y="605612"/>
                  </a:lnTo>
                  <a:lnTo>
                    <a:pt x="1885950" y="609600"/>
                  </a:lnTo>
                  <a:lnTo>
                    <a:pt x="1935365" y="605612"/>
                  </a:lnTo>
                  <a:lnTo>
                    <a:pt x="1982254" y="594055"/>
                  </a:lnTo>
                  <a:lnTo>
                    <a:pt x="2025992" y="575576"/>
                  </a:lnTo>
                  <a:lnTo>
                    <a:pt x="2065921" y="550786"/>
                  </a:lnTo>
                  <a:lnTo>
                    <a:pt x="2101443" y="520306"/>
                  </a:lnTo>
                  <a:lnTo>
                    <a:pt x="2131911" y="484797"/>
                  </a:lnTo>
                  <a:lnTo>
                    <a:pt x="2156714" y="444855"/>
                  </a:lnTo>
                  <a:lnTo>
                    <a:pt x="2175205" y="401129"/>
                  </a:lnTo>
                  <a:lnTo>
                    <a:pt x="2182495" y="371475"/>
                  </a:lnTo>
                  <a:lnTo>
                    <a:pt x="3724275" y="371475"/>
                  </a:lnTo>
                  <a:lnTo>
                    <a:pt x="3742804" y="367741"/>
                  </a:lnTo>
                  <a:lnTo>
                    <a:pt x="3757942" y="357530"/>
                  </a:lnTo>
                  <a:lnTo>
                    <a:pt x="3768153" y="342392"/>
                  </a:lnTo>
                  <a:lnTo>
                    <a:pt x="3771900" y="32385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92353" y="4753712"/>
              <a:ext cx="245718" cy="246209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644896" y="5362003"/>
            <a:ext cx="293941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80" dirty="0">
                <a:solidFill>
                  <a:srgbClr val="272424"/>
                </a:solidFill>
                <a:latin typeface="Trebuchet MS"/>
                <a:cs typeface="Trebuchet MS"/>
              </a:rPr>
              <a:t>Risques</a:t>
            </a:r>
            <a:r>
              <a:rPr sz="20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spc="-10" dirty="0">
                <a:solidFill>
                  <a:srgbClr val="272424"/>
                </a:solidFill>
                <a:latin typeface="Trebuchet MS"/>
                <a:cs typeface="Trebuchet MS"/>
              </a:rPr>
              <a:t>organisationnels</a:t>
            </a:r>
            <a:endParaRPr sz="2000">
              <a:latin typeface="Trebuchet MS"/>
              <a:cs typeface="Trebuchet MS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372600" y="4572000"/>
            <a:ext cx="3781425" cy="609600"/>
            <a:chOff x="9372600" y="4572000"/>
            <a:chExt cx="3781425" cy="609600"/>
          </a:xfrm>
        </p:grpSpPr>
        <p:sp>
          <p:nvSpPr>
            <p:cNvPr id="13" name="object 13"/>
            <p:cNvSpPr/>
            <p:nvPr/>
          </p:nvSpPr>
          <p:spPr>
            <a:xfrm>
              <a:off x="9372600" y="4571999"/>
              <a:ext cx="3781425" cy="609600"/>
            </a:xfrm>
            <a:custGeom>
              <a:avLst/>
              <a:gdLst/>
              <a:ahLst/>
              <a:cxnLst/>
              <a:rect l="l" t="t" r="r" b="b"/>
              <a:pathLst>
                <a:path w="3781425" h="609600">
                  <a:moveTo>
                    <a:pt x="3781425" y="323850"/>
                  </a:moveTo>
                  <a:lnTo>
                    <a:pt x="3777678" y="305320"/>
                  </a:lnTo>
                  <a:lnTo>
                    <a:pt x="3767467" y="290182"/>
                  </a:lnTo>
                  <a:lnTo>
                    <a:pt x="3752329" y="279971"/>
                  </a:lnTo>
                  <a:lnTo>
                    <a:pt x="3733800" y="276225"/>
                  </a:lnTo>
                  <a:lnTo>
                    <a:pt x="2197951" y="276225"/>
                  </a:lnTo>
                  <a:lnTo>
                    <a:pt x="2196274" y="255384"/>
                  </a:lnTo>
                  <a:lnTo>
                    <a:pt x="2184730" y="208483"/>
                  </a:lnTo>
                  <a:lnTo>
                    <a:pt x="2166239" y="164757"/>
                  </a:lnTo>
                  <a:lnTo>
                    <a:pt x="2141448" y="124828"/>
                  </a:lnTo>
                  <a:lnTo>
                    <a:pt x="2110968" y="89306"/>
                  </a:lnTo>
                  <a:lnTo>
                    <a:pt x="2075459" y="58839"/>
                  </a:lnTo>
                  <a:lnTo>
                    <a:pt x="2035517" y="34036"/>
                  </a:lnTo>
                  <a:lnTo>
                    <a:pt x="1991791" y="15557"/>
                  </a:lnTo>
                  <a:lnTo>
                    <a:pt x="1944890" y="4000"/>
                  </a:lnTo>
                  <a:lnTo>
                    <a:pt x="1895475" y="0"/>
                  </a:lnTo>
                  <a:lnTo>
                    <a:pt x="1885950" y="0"/>
                  </a:lnTo>
                  <a:lnTo>
                    <a:pt x="1836521" y="4000"/>
                  </a:lnTo>
                  <a:lnTo>
                    <a:pt x="1789633" y="15557"/>
                  </a:lnTo>
                  <a:lnTo>
                    <a:pt x="1745894" y="34036"/>
                  </a:lnTo>
                  <a:lnTo>
                    <a:pt x="1705965" y="58839"/>
                  </a:lnTo>
                  <a:lnTo>
                    <a:pt x="1670443" y="89306"/>
                  </a:lnTo>
                  <a:lnTo>
                    <a:pt x="1639976" y="124828"/>
                  </a:lnTo>
                  <a:lnTo>
                    <a:pt x="1615173" y="164757"/>
                  </a:lnTo>
                  <a:lnTo>
                    <a:pt x="1596694" y="208483"/>
                  </a:lnTo>
                  <a:lnTo>
                    <a:pt x="1585137" y="255384"/>
                  </a:lnTo>
                  <a:lnTo>
                    <a:pt x="1583448" y="276225"/>
                  </a:lnTo>
                  <a:lnTo>
                    <a:pt x="47625" y="276225"/>
                  </a:lnTo>
                  <a:lnTo>
                    <a:pt x="29083" y="279971"/>
                  </a:lnTo>
                  <a:lnTo>
                    <a:pt x="13944" y="290182"/>
                  </a:lnTo>
                  <a:lnTo>
                    <a:pt x="3733" y="305320"/>
                  </a:lnTo>
                  <a:lnTo>
                    <a:pt x="0" y="323850"/>
                  </a:lnTo>
                  <a:lnTo>
                    <a:pt x="3733" y="342392"/>
                  </a:lnTo>
                  <a:lnTo>
                    <a:pt x="13944" y="357530"/>
                  </a:lnTo>
                  <a:lnTo>
                    <a:pt x="29083" y="367741"/>
                  </a:lnTo>
                  <a:lnTo>
                    <a:pt x="47625" y="371475"/>
                  </a:lnTo>
                  <a:lnTo>
                    <a:pt x="1589379" y="371475"/>
                  </a:lnTo>
                  <a:lnTo>
                    <a:pt x="1596682" y="401129"/>
                  </a:lnTo>
                  <a:lnTo>
                    <a:pt x="1615173" y="444855"/>
                  </a:lnTo>
                  <a:lnTo>
                    <a:pt x="1639976" y="484797"/>
                  </a:lnTo>
                  <a:lnTo>
                    <a:pt x="1670443" y="520306"/>
                  </a:lnTo>
                  <a:lnTo>
                    <a:pt x="1705965" y="550786"/>
                  </a:lnTo>
                  <a:lnTo>
                    <a:pt x="1745894" y="575576"/>
                  </a:lnTo>
                  <a:lnTo>
                    <a:pt x="1789633" y="594055"/>
                  </a:lnTo>
                  <a:lnTo>
                    <a:pt x="1836521" y="605612"/>
                  </a:lnTo>
                  <a:lnTo>
                    <a:pt x="1885950" y="609600"/>
                  </a:lnTo>
                  <a:lnTo>
                    <a:pt x="1895475" y="609600"/>
                  </a:lnTo>
                  <a:lnTo>
                    <a:pt x="1944890" y="605612"/>
                  </a:lnTo>
                  <a:lnTo>
                    <a:pt x="1991779" y="594055"/>
                  </a:lnTo>
                  <a:lnTo>
                    <a:pt x="2035517" y="575576"/>
                  </a:lnTo>
                  <a:lnTo>
                    <a:pt x="2075446" y="550786"/>
                  </a:lnTo>
                  <a:lnTo>
                    <a:pt x="2110968" y="520306"/>
                  </a:lnTo>
                  <a:lnTo>
                    <a:pt x="2141436" y="484797"/>
                  </a:lnTo>
                  <a:lnTo>
                    <a:pt x="2166239" y="444855"/>
                  </a:lnTo>
                  <a:lnTo>
                    <a:pt x="2184730" y="401129"/>
                  </a:lnTo>
                  <a:lnTo>
                    <a:pt x="2192020" y="371475"/>
                  </a:lnTo>
                  <a:lnTo>
                    <a:pt x="3733800" y="371475"/>
                  </a:lnTo>
                  <a:lnTo>
                    <a:pt x="3752329" y="367741"/>
                  </a:lnTo>
                  <a:lnTo>
                    <a:pt x="3767467" y="357530"/>
                  </a:lnTo>
                  <a:lnTo>
                    <a:pt x="3777678" y="342392"/>
                  </a:lnTo>
                  <a:lnTo>
                    <a:pt x="3781425" y="32385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144956" y="4753712"/>
              <a:ext cx="236745" cy="246257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9595231" y="5362003"/>
            <a:ext cx="275526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80" dirty="0">
                <a:solidFill>
                  <a:srgbClr val="272424"/>
                </a:solidFill>
                <a:latin typeface="Trebuchet MS"/>
                <a:cs typeface="Trebuchet MS"/>
              </a:rPr>
              <a:t>Risques</a:t>
            </a:r>
            <a:r>
              <a:rPr sz="20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spc="60" dirty="0">
                <a:solidFill>
                  <a:srgbClr val="272424"/>
                </a:solidFill>
                <a:latin typeface="Trebuchet MS"/>
                <a:cs typeface="Trebuchet MS"/>
              </a:rPr>
              <a:t>psychosociaux</a:t>
            </a:r>
            <a:endParaRPr sz="2000">
              <a:latin typeface="Trebuchet MS"/>
              <a:cs typeface="Trebuchet MS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476400" y="6105525"/>
            <a:ext cx="5753100" cy="609600"/>
            <a:chOff x="1476400" y="6105525"/>
            <a:chExt cx="5753100" cy="609600"/>
          </a:xfrm>
        </p:grpSpPr>
        <p:sp>
          <p:nvSpPr>
            <p:cNvPr id="17" name="object 17"/>
            <p:cNvSpPr/>
            <p:nvPr/>
          </p:nvSpPr>
          <p:spPr>
            <a:xfrm>
              <a:off x="1476400" y="6105524"/>
              <a:ext cx="5753100" cy="609600"/>
            </a:xfrm>
            <a:custGeom>
              <a:avLst/>
              <a:gdLst/>
              <a:ahLst/>
              <a:cxnLst/>
              <a:rect l="l" t="t" r="r" b="b"/>
              <a:pathLst>
                <a:path w="5753100" h="609600">
                  <a:moveTo>
                    <a:pt x="5753074" y="328676"/>
                  </a:moveTo>
                  <a:lnTo>
                    <a:pt x="5749696" y="311950"/>
                  </a:lnTo>
                  <a:lnTo>
                    <a:pt x="5740527" y="298310"/>
                  </a:lnTo>
                  <a:lnTo>
                    <a:pt x="5726925" y="289128"/>
                  </a:lnTo>
                  <a:lnTo>
                    <a:pt x="5710275" y="285750"/>
                  </a:lnTo>
                  <a:lnTo>
                    <a:pt x="3179775" y="285750"/>
                  </a:lnTo>
                  <a:lnTo>
                    <a:pt x="3177324" y="255384"/>
                  </a:lnTo>
                  <a:lnTo>
                    <a:pt x="3165767" y="208483"/>
                  </a:lnTo>
                  <a:lnTo>
                    <a:pt x="3147288" y="164757"/>
                  </a:lnTo>
                  <a:lnTo>
                    <a:pt x="3122485" y="124815"/>
                  </a:lnTo>
                  <a:lnTo>
                    <a:pt x="3092018" y="89306"/>
                  </a:lnTo>
                  <a:lnTo>
                    <a:pt x="3056509" y="58826"/>
                  </a:lnTo>
                  <a:lnTo>
                    <a:pt x="3016567" y="34036"/>
                  </a:lnTo>
                  <a:lnTo>
                    <a:pt x="2972841" y="15557"/>
                  </a:lnTo>
                  <a:lnTo>
                    <a:pt x="2925940" y="4000"/>
                  </a:lnTo>
                  <a:lnTo>
                    <a:pt x="2876524" y="0"/>
                  </a:lnTo>
                  <a:lnTo>
                    <a:pt x="2827096" y="4000"/>
                  </a:lnTo>
                  <a:lnTo>
                    <a:pt x="2780195" y="15557"/>
                  </a:lnTo>
                  <a:lnTo>
                    <a:pt x="2736469" y="34036"/>
                  </a:lnTo>
                  <a:lnTo>
                    <a:pt x="2696540" y="58826"/>
                  </a:lnTo>
                  <a:lnTo>
                    <a:pt x="2661018" y="89306"/>
                  </a:lnTo>
                  <a:lnTo>
                    <a:pt x="2630551" y="124815"/>
                  </a:lnTo>
                  <a:lnTo>
                    <a:pt x="2605748" y="164757"/>
                  </a:lnTo>
                  <a:lnTo>
                    <a:pt x="2587269" y="208483"/>
                  </a:lnTo>
                  <a:lnTo>
                    <a:pt x="2575712" y="255384"/>
                  </a:lnTo>
                  <a:lnTo>
                    <a:pt x="2573261" y="285750"/>
                  </a:lnTo>
                  <a:lnTo>
                    <a:pt x="42900" y="285750"/>
                  </a:lnTo>
                  <a:lnTo>
                    <a:pt x="26162" y="289128"/>
                  </a:lnTo>
                  <a:lnTo>
                    <a:pt x="12522" y="298310"/>
                  </a:lnTo>
                  <a:lnTo>
                    <a:pt x="3340" y="311950"/>
                  </a:lnTo>
                  <a:lnTo>
                    <a:pt x="0" y="328676"/>
                  </a:lnTo>
                  <a:lnTo>
                    <a:pt x="3365" y="345338"/>
                  </a:lnTo>
                  <a:lnTo>
                    <a:pt x="12547" y="358940"/>
                  </a:lnTo>
                  <a:lnTo>
                    <a:pt x="26174" y="368109"/>
                  </a:lnTo>
                  <a:lnTo>
                    <a:pt x="42900" y="371475"/>
                  </a:lnTo>
                  <a:lnTo>
                    <a:pt x="2579954" y="371475"/>
                  </a:lnTo>
                  <a:lnTo>
                    <a:pt x="2587269" y="401116"/>
                  </a:lnTo>
                  <a:lnTo>
                    <a:pt x="2605748" y="444855"/>
                  </a:lnTo>
                  <a:lnTo>
                    <a:pt x="2630551" y="484784"/>
                  </a:lnTo>
                  <a:lnTo>
                    <a:pt x="2661018" y="520306"/>
                  </a:lnTo>
                  <a:lnTo>
                    <a:pt x="2696540" y="550773"/>
                  </a:lnTo>
                  <a:lnTo>
                    <a:pt x="2736469" y="575576"/>
                  </a:lnTo>
                  <a:lnTo>
                    <a:pt x="2780207" y="594055"/>
                  </a:lnTo>
                  <a:lnTo>
                    <a:pt x="2827096" y="605612"/>
                  </a:lnTo>
                  <a:lnTo>
                    <a:pt x="2876524" y="609600"/>
                  </a:lnTo>
                  <a:lnTo>
                    <a:pt x="2925940" y="605612"/>
                  </a:lnTo>
                  <a:lnTo>
                    <a:pt x="2972841" y="594055"/>
                  </a:lnTo>
                  <a:lnTo>
                    <a:pt x="3016567" y="575576"/>
                  </a:lnTo>
                  <a:lnTo>
                    <a:pt x="3056509" y="550773"/>
                  </a:lnTo>
                  <a:lnTo>
                    <a:pt x="3092018" y="520306"/>
                  </a:lnTo>
                  <a:lnTo>
                    <a:pt x="3122498" y="484784"/>
                  </a:lnTo>
                  <a:lnTo>
                    <a:pt x="3147288" y="444855"/>
                  </a:lnTo>
                  <a:lnTo>
                    <a:pt x="3165779" y="401116"/>
                  </a:lnTo>
                  <a:lnTo>
                    <a:pt x="3173069" y="371475"/>
                  </a:lnTo>
                  <a:lnTo>
                    <a:pt x="5710148" y="371475"/>
                  </a:lnTo>
                  <a:lnTo>
                    <a:pt x="5726874" y="368109"/>
                  </a:lnTo>
                  <a:lnTo>
                    <a:pt x="5740514" y="358940"/>
                  </a:lnTo>
                  <a:lnTo>
                    <a:pt x="5749696" y="345338"/>
                  </a:lnTo>
                  <a:lnTo>
                    <a:pt x="5753074" y="328676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37529" y="6287718"/>
              <a:ext cx="230821" cy="244381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1694814" y="6900227"/>
            <a:ext cx="279654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85" dirty="0">
                <a:solidFill>
                  <a:srgbClr val="272424"/>
                </a:solidFill>
                <a:latin typeface="Trebuchet MS"/>
                <a:cs typeface="Trebuchet MS"/>
              </a:rPr>
              <a:t>Agressions</a:t>
            </a:r>
            <a:r>
              <a:rPr sz="2000" spc="-9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272424"/>
                </a:solidFill>
                <a:latin typeface="Trebuchet MS"/>
                <a:cs typeface="Trebuchet MS"/>
              </a:rPr>
              <a:t>et</a:t>
            </a:r>
            <a:r>
              <a:rPr sz="20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spc="35" dirty="0">
                <a:solidFill>
                  <a:srgbClr val="272424"/>
                </a:solidFill>
                <a:latin typeface="Trebuchet MS"/>
                <a:cs typeface="Trebuchet MS"/>
              </a:rPr>
              <a:t>violences</a:t>
            </a:r>
            <a:endParaRPr sz="2000">
              <a:latin typeface="Trebuchet MS"/>
              <a:cs typeface="Trebuchet MS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400950" y="6105525"/>
            <a:ext cx="5753100" cy="609600"/>
            <a:chOff x="7400950" y="6105525"/>
            <a:chExt cx="5753100" cy="609600"/>
          </a:xfrm>
        </p:grpSpPr>
        <p:sp>
          <p:nvSpPr>
            <p:cNvPr id="21" name="object 21"/>
            <p:cNvSpPr/>
            <p:nvPr/>
          </p:nvSpPr>
          <p:spPr>
            <a:xfrm>
              <a:off x="7400950" y="6105524"/>
              <a:ext cx="5753100" cy="609600"/>
            </a:xfrm>
            <a:custGeom>
              <a:avLst/>
              <a:gdLst/>
              <a:ahLst/>
              <a:cxnLst/>
              <a:rect l="l" t="t" r="r" b="b"/>
              <a:pathLst>
                <a:path w="5753100" h="609600">
                  <a:moveTo>
                    <a:pt x="5753074" y="328676"/>
                  </a:moveTo>
                  <a:lnTo>
                    <a:pt x="5749709" y="311950"/>
                  </a:lnTo>
                  <a:lnTo>
                    <a:pt x="5740527" y="298310"/>
                  </a:lnTo>
                  <a:lnTo>
                    <a:pt x="5726925" y="289128"/>
                  </a:lnTo>
                  <a:lnTo>
                    <a:pt x="5710275" y="285750"/>
                  </a:lnTo>
                  <a:lnTo>
                    <a:pt x="3179775" y="285750"/>
                  </a:lnTo>
                  <a:lnTo>
                    <a:pt x="3177324" y="255384"/>
                  </a:lnTo>
                  <a:lnTo>
                    <a:pt x="3165779" y="208483"/>
                  </a:lnTo>
                  <a:lnTo>
                    <a:pt x="3147288" y="164757"/>
                  </a:lnTo>
                  <a:lnTo>
                    <a:pt x="3122498" y="124815"/>
                  </a:lnTo>
                  <a:lnTo>
                    <a:pt x="3092018" y="89306"/>
                  </a:lnTo>
                  <a:lnTo>
                    <a:pt x="3056509" y="58826"/>
                  </a:lnTo>
                  <a:lnTo>
                    <a:pt x="3016567" y="34036"/>
                  </a:lnTo>
                  <a:lnTo>
                    <a:pt x="2972841" y="15557"/>
                  </a:lnTo>
                  <a:lnTo>
                    <a:pt x="2925940" y="4000"/>
                  </a:lnTo>
                  <a:lnTo>
                    <a:pt x="2876524" y="0"/>
                  </a:lnTo>
                  <a:lnTo>
                    <a:pt x="2827096" y="4000"/>
                  </a:lnTo>
                  <a:lnTo>
                    <a:pt x="2780207" y="15557"/>
                  </a:lnTo>
                  <a:lnTo>
                    <a:pt x="2736469" y="34036"/>
                  </a:lnTo>
                  <a:lnTo>
                    <a:pt x="2696540" y="58826"/>
                  </a:lnTo>
                  <a:lnTo>
                    <a:pt x="2661018" y="89306"/>
                  </a:lnTo>
                  <a:lnTo>
                    <a:pt x="2630551" y="124815"/>
                  </a:lnTo>
                  <a:lnTo>
                    <a:pt x="2605748" y="164757"/>
                  </a:lnTo>
                  <a:lnTo>
                    <a:pt x="2587269" y="208483"/>
                  </a:lnTo>
                  <a:lnTo>
                    <a:pt x="2575712" y="255384"/>
                  </a:lnTo>
                  <a:lnTo>
                    <a:pt x="2573261" y="285750"/>
                  </a:lnTo>
                  <a:lnTo>
                    <a:pt x="42900" y="285750"/>
                  </a:lnTo>
                  <a:lnTo>
                    <a:pt x="26162" y="289128"/>
                  </a:lnTo>
                  <a:lnTo>
                    <a:pt x="12522" y="298310"/>
                  </a:lnTo>
                  <a:lnTo>
                    <a:pt x="3340" y="311950"/>
                  </a:lnTo>
                  <a:lnTo>
                    <a:pt x="0" y="328676"/>
                  </a:lnTo>
                  <a:lnTo>
                    <a:pt x="3365" y="345338"/>
                  </a:lnTo>
                  <a:lnTo>
                    <a:pt x="12547" y="358940"/>
                  </a:lnTo>
                  <a:lnTo>
                    <a:pt x="26174" y="368109"/>
                  </a:lnTo>
                  <a:lnTo>
                    <a:pt x="42900" y="371475"/>
                  </a:lnTo>
                  <a:lnTo>
                    <a:pt x="2579954" y="371475"/>
                  </a:lnTo>
                  <a:lnTo>
                    <a:pt x="2587256" y="401116"/>
                  </a:lnTo>
                  <a:lnTo>
                    <a:pt x="2605748" y="444855"/>
                  </a:lnTo>
                  <a:lnTo>
                    <a:pt x="2630551" y="484784"/>
                  </a:lnTo>
                  <a:lnTo>
                    <a:pt x="2661018" y="520306"/>
                  </a:lnTo>
                  <a:lnTo>
                    <a:pt x="2696540" y="550773"/>
                  </a:lnTo>
                  <a:lnTo>
                    <a:pt x="2736469" y="575576"/>
                  </a:lnTo>
                  <a:lnTo>
                    <a:pt x="2780207" y="594055"/>
                  </a:lnTo>
                  <a:lnTo>
                    <a:pt x="2827096" y="605612"/>
                  </a:lnTo>
                  <a:lnTo>
                    <a:pt x="2876524" y="609600"/>
                  </a:lnTo>
                  <a:lnTo>
                    <a:pt x="2925940" y="605612"/>
                  </a:lnTo>
                  <a:lnTo>
                    <a:pt x="2972828" y="594055"/>
                  </a:lnTo>
                  <a:lnTo>
                    <a:pt x="3016567" y="575576"/>
                  </a:lnTo>
                  <a:lnTo>
                    <a:pt x="3056496" y="550773"/>
                  </a:lnTo>
                  <a:lnTo>
                    <a:pt x="3092018" y="520306"/>
                  </a:lnTo>
                  <a:lnTo>
                    <a:pt x="3122485" y="484784"/>
                  </a:lnTo>
                  <a:lnTo>
                    <a:pt x="3147288" y="444855"/>
                  </a:lnTo>
                  <a:lnTo>
                    <a:pt x="3165779" y="401116"/>
                  </a:lnTo>
                  <a:lnTo>
                    <a:pt x="3173069" y="371475"/>
                  </a:lnTo>
                  <a:lnTo>
                    <a:pt x="5710136" y="371475"/>
                  </a:lnTo>
                  <a:lnTo>
                    <a:pt x="5726874" y="368109"/>
                  </a:lnTo>
                  <a:lnTo>
                    <a:pt x="5740514" y="358940"/>
                  </a:lnTo>
                  <a:lnTo>
                    <a:pt x="5749696" y="345338"/>
                  </a:lnTo>
                  <a:lnTo>
                    <a:pt x="5753074" y="328676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53650" y="6286500"/>
              <a:ext cx="247650" cy="247650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7620000" y="6900227"/>
            <a:ext cx="344614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50" dirty="0">
                <a:solidFill>
                  <a:srgbClr val="272424"/>
                </a:solidFill>
                <a:latin typeface="Trebuchet MS"/>
                <a:cs typeface="Trebuchet MS"/>
              </a:rPr>
              <a:t>Harcèlement</a:t>
            </a:r>
            <a:r>
              <a:rPr sz="2000" spc="-9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272424"/>
                </a:solidFill>
                <a:latin typeface="Trebuchet MS"/>
                <a:cs typeface="Trebuchet MS"/>
              </a:rPr>
              <a:t>moral</a:t>
            </a:r>
            <a:r>
              <a:rPr sz="2000" spc="-3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spc="-20" dirty="0">
                <a:solidFill>
                  <a:srgbClr val="272424"/>
                </a:solidFill>
                <a:latin typeface="Trebuchet MS"/>
                <a:cs typeface="Trebuchet MS"/>
              </a:rPr>
              <a:t>et</a:t>
            </a:r>
            <a:r>
              <a:rPr sz="2000" spc="-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000" spc="55" dirty="0">
                <a:solidFill>
                  <a:srgbClr val="272424"/>
                </a:solidFill>
                <a:latin typeface="Trebuchet MS"/>
                <a:cs typeface="Trebuchet MS"/>
              </a:rPr>
              <a:t>sexuel</a:t>
            </a:r>
            <a:endParaRPr sz="2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1852" y="803592"/>
            <a:ext cx="12324080" cy="7696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/>
              <a:t>Faire</a:t>
            </a:r>
            <a:r>
              <a:rPr spc="-220" dirty="0"/>
              <a:t> </a:t>
            </a:r>
            <a:r>
              <a:rPr spc="295" dirty="0"/>
              <a:t>des</a:t>
            </a:r>
            <a:r>
              <a:rPr spc="-245" dirty="0"/>
              <a:t> </a:t>
            </a:r>
            <a:r>
              <a:rPr spc="285" dirty="0"/>
              <a:t>F3SCT</a:t>
            </a:r>
            <a:r>
              <a:rPr spc="-250" dirty="0"/>
              <a:t> </a:t>
            </a:r>
            <a:r>
              <a:rPr spc="185" dirty="0"/>
              <a:t>un</a:t>
            </a:r>
            <a:r>
              <a:rPr spc="-270" dirty="0"/>
              <a:t> </a:t>
            </a:r>
            <a:r>
              <a:rPr dirty="0"/>
              <a:t>véritable</a:t>
            </a:r>
            <a:r>
              <a:rPr spc="-215" dirty="0"/>
              <a:t> </a:t>
            </a:r>
            <a:r>
              <a:rPr dirty="0"/>
              <a:t>levier</a:t>
            </a:r>
            <a:r>
              <a:rPr spc="-254" dirty="0"/>
              <a:t> </a:t>
            </a:r>
            <a:r>
              <a:rPr spc="60" dirty="0"/>
              <a:t>d'action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1852" y="2060688"/>
            <a:ext cx="12693015" cy="1485900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60" dirty="0">
                <a:solidFill>
                  <a:srgbClr val="272424"/>
                </a:solidFill>
                <a:latin typeface="Gill Sans MT"/>
                <a:cs typeface="Gill Sans MT"/>
              </a:rPr>
              <a:t>F3SCT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20" dirty="0">
                <a:solidFill>
                  <a:srgbClr val="272424"/>
                </a:solidFill>
                <a:latin typeface="Gill Sans MT"/>
                <a:cs typeface="Gill Sans MT"/>
              </a:rPr>
              <a:t>(formations</a:t>
            </a:r>
            <a:r>
              <a:rPr sz="1850" b="1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spécialisées</a:t>
            </a:r>
            <a:r>
              <a:rPr sz="1850" b="1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santé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sécurité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85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850" b="1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conditions</a:t>
            </a:r>
            <a:r>
              <a:rPr sz="1850" b="1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20" dirty="0">
                <a:solidFill>
                  <a:srgbClr val="272424"/>
                </a:solidFill>
                <a:latin typeface="Gill Sans MT"/>
                <a:cs typeface="Gill Sans MT"/>
              </a:rPr>
              <a:t>travail)</a:t>
            </a:r>
            <a:r>
              <a:rPr sz="1850" b="1" spc="9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sont</a:t>
            </a:r>
            <a:r>
              <a:rPr sz="18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aujourd'hui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l'instance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plus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efficace</a:t>
            </a: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agir</a:t>
            </a:r>
            <a:r>
              <a:rPr sz="18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concrètement.</a:t>
            </a:r>
            <a:endParaRPr sz="18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969"/>
              </a:spcBef>
            </a:pP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C'est</a:t>
            </a:r>
            <a:r>
              <a:rPr sz="1850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80" dirty="0">
                <a:solidFill>
                  <a:srgbClr val="272424"/>
                </a:solidFill>
                <a:latin typeface="Gill Sans MT"/>
                <a:cs typeface="Gill Sans MT"/>
              </a:rPr>
              <a:t>dans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cette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instance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que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9155" y="3850004"/>
            <a:ext cx="567690" cy="577215"/>
            <a:chOff x="859155" y="3850004"/>
            <a:chExt cx="567690" cy="577215"/>
          </a:xfrm>
        </p:grpSpPr>
        <p:sp>
          <p:nvSpPr>
            <p:cNvPr id="5" name="object 5"/>
            <p:cNvSpPr/>
            <p:nvPr/>
          </p:nvSpPr>
          <p:spPr>
            <a:xfrm>
              <a:off x="866775" y="3857624"/>
              <a:ext cx="552450" cy="561975"/>
            </a:xfrm>
            <a:custGeom>
              <a:avLst/>
              <a:gdLst/>
              <a:ahLst/>
              <a:cxnLst/>
              <a:rect l="l" t="t" r="r" b="b"/>
              <a:pathLst>
                <a:path w="552450" h="561975">
                  <a:moveTo>
                    <a:pt x="449325" y="0"/>
                  </a:moveTo>
                  <a:lnTo>
                    <a:pt x="103136" y="0"/>
                  </a:lnTo>
                  <a:lnTo>
                    <a:pt x="62991" y="8112"/>
                  </a:lnTo>
                  <a:lnTo>
                    <a:pt x="30208" y="30225"/>
                  </a:lnTo>
                  <a:lnTo>
                    <a:pt x="8105" y="63007"/>
                  </a:lnTo>
                  <a:lnTo>
                    <a:pt x="0" y="103124"/>
                  </a:lnTo>
                  <a:lnTo>
                    <a:pt x="0" y="458850"/>
                  </a:lnTo>
                  <a:lnTo>
                    <a:pt x="8105" y="498967"/>
                  </a:lnTo>
                  <a:lnTo>
                    <a:pt x="30208" y="531749"/>
                  </a:lnTo>
                  <a:lnTo>
                    <a:pt x="62991" y="553862"/>
                  </a:lnTo>
                  <a:lnTo>
                    <a:pt x="103136" y="561975"/>
                  </a:lnTo>
                  <a:lnTo>
                    <a:pt x="449325" y="561975"/>
                  </a:lnTo>
                  <a:lnTo>
                    <a:pt x="489442" y="553862"/>
                  </a:lnTo>
                  <a:lnTo>
                    <a:pt x="522224" y="531749"/>
                  </a:lnTo>
                  <a:lnTo>
                    <a:pt x="544337" y="498967"/>
                  </a:lnTo>
                  <a:lnTo>
                    <a:pt x="552450" y="458850"/>
                  </a:lnTo>
                  <a:lnTo>
                    <a:pt x="552450" y="103124"/>
                  </a:lnTo>
                  <a:lnTo>
                    <a:pt x="544337" y="63007"/>
                  </a:lnTo>
                  <a:lnTo>
                    <a:pt x="522223" y="30225"/>
                  </a:lnTo>
                  <a:lnTo>
                    <a:pt x="489442" y="8112"/>
                  </a:lnTo>
                  <a:lnTo>
                    <a:pt x="449325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6775" y="3857624"/>
              <a:ext cx="552450" cy="561975"/>
            </a:xfrm>
            <a:custGeom>
              <a:avLst/>
              <a:gdLst/>
              <a:ahLst/>
              <a:cxnLst/>
              <a:rect l="l" t="t" r="r" b="b"/>
              <a:pathLst>
                <a:path w="552450" h="561975">
                  <a:moveTo>
                    <a:pt x="0" y="103124"/>
                  </a:moveTo>
                  <a:lnTo>
                    <a:pt x="8105" y="63007"/>
                  </a:lnTo>
                  <a:lnTo>
                    <a:pt x="30208" y="30225"/>
                  </a:lnTo>
                  <a:lnTo>
                    <a:pt x="62991" y="8112"/>
                  </a:lnTo>
                  <a:lnTo>
                    <a:pt x="103136" y="0"/>
                  </a:lnTo>
                  <a:lnTo>
                    <a:pt x="449325" y="0"/>
                  </a:lnTo>
                  <a:lnTo>
                    <a:pt x="489442" y="8112"/>
                  </a:lnTo>
                  <a:lnTo>
                    <a:pt x="522223" y="30225"/>
                  </a:lnTo>
                  <a:lnTo>
                    <a:pt x="544337" y="63007"/>
                  </a:lnTo>
                  <a:lnTo>
                    <a:pt x="552450" y="103124"/>
                  </a:lnTo>
                  <a:lnTo>
                    <a:pt x="552450" y="458850"/>
                  </a:lnTo>
                  <a:lnTo>
                    <a:pt x="544337" y="498967"/>
                  </a:lnTo>
                  <a:lnTo>
                    <a:pt x="522224" y="531749"/>
                  </a:lnTo>
                  <a:lnTo>
                    <a:pt x="489442" y="553862"/>
                  </a:lnTo>
                  <a:lnTo>
                    <a:pt x="449325" y="561975"/>
                  </a:lnTo>
                  <a:lnTo>
                    <a:pt x="103136" y="561975"/>
                  </a:lnTo>
                  <a:lnTo>
                    <a:pt x="62991" y="553862"/>
                  </a:lnTo>
                  <a:lnTo>
                    <a:pt x="30208" y="531749"/>
                  </a:lnTo>
                  <a:lnTo>
                    <a:pt x="8105" y="498967"/>
                  </a:lnTo>
                  <a:lnTo>
                    <a:pt x="0" y="458850"/>
                  </a:lnTo>
                  <a:lnTo>
                    <a:pt x="0" y="103124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654810" y="3917251"/>
            <a:ext cx="3126105" cy="2099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01320">
              <a:lnSpc>
                <a:spcPts val="3000"/>
              </a:lnSpc>
              <a:spcBef>
                <a:spcPts val="100"/>
              </a:spcBef>
            </a:pPr>
            <a:r>
              <a:rPr sz="2400" spc="70" dirty="0">
                <a:solidFill>
                  <a:srgbClr val="272424"/>
                </a:solidFill>
                <a:latin typeface="Trebuchet MS"/>
                <a:cs typeface="Trebuchet MS"/>
              </a:rPr>
              <a:t>Proposer</a:t>
            </a:r>
            <a:r>
              <a:rPr sz="2400" spc="-3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l'ordre</a:t>
            </a:r>
            <a:r>
              <a:rPr sz="2400" spc="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65" dirty="0">
                <a:solidFill>
                  <a:srgbClr val="272424"/>
                </a:solidFill>
                <a:latin typeface="Trebuchet MS"/>
                <a:cs typeface="Trebuchet MS"/>
              </a:rPr>
              <a:t>du </a:t>
            </a:r>
            <a:r>
              <a:rPr sz="2400" spc="-20" dirty="0">
                <a:solidFill>
                  <a:srgbClr val="272424"/>
                </a:solidFill>
                <a:latin typeface="Trebuchet MS"/>
                <a:cs typeface="Trebuchet MS"/>
              </a:rPr>
              <a:t>jour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40400"/>
              </a:lnSpc>
              <a:spcBef>
                <a:spcPts val="975"/>
              </a:spcBef>
            </a:pP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organisations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syndicales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peuvent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proposer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l'ordre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du 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jour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259704" y="3850004"/>
            <a:ext cx="567690" cy="577215"/>
            <a:chOff x="5259704" y="3850004"/>
            <a:chExt cx="567690" cy="577215"/>
          </a:xfrm>
        </p:grpSpPr>
        <p:sp>
          <p:nvSpPr>
            <p:cNvPr id="9" name="object 9"/>
            <p:cNvSpPr/>
            <p:nvPr/>
          </p:nvSpPr>
          <p:spPr>
            <a:xfrm>
              <a:off x="5267324" y="3857624"/>
              <a:ext cx="552450" cy="561975"/>
            </a:xfrm>
            <a:custGeom>
              <a:avLst/>
              <a:gdLst/>
              <a:ahLst/>
              <a:cxnLst/>
              <a:rect l="l" t="t" r="r" b="b"/>
              <a:pathLst>
                <a:path w="552450" h="561975">
                  <a:moveTo>
                    <a:pt x="449325" y="0"/>
                  </a:moveTo>
                  <a:lnTo>
                    <a:pt x="103124" y="0"/>
                  </a:lnTo>
                  <a:lnTo>
                    <a:pt x="63007" y="8112"/>
                  </a:lnTo>
                  <a:lnTo>
                    <a:pt x="30225" y="30225"/>
                  </a:lnTo>
                  <a:lnTo>
                    <a:pt x="8112" y="63007"/>
                  </a:lnTo>
                  <a:lnTo>
                    <a:pt x="0" y="103124"/>
                  </a:lnTo>
                  <a:lnTo>
                    <a:pt x="0" y="458850"/>
                  </a:lnTo>
                  <a:lnTo>
                    <a:pt x="8112" y="498967"/>
                  </a:lnTo>
                  <a:lnTo>
                    <a:pt x="30225" y="531749"/>
                  </a:lnTo>
                  <a:lnTo>
                    <a:pt x="63007" y="553862"/>
                  </a:lnTo>
                  <a:lnTo>
                    <a:pt x="103124" y="561975"/>
                  </a:lnTo>
                  <a:lnTo>
                    <a:pt x="449325" y="561975"/>
                  </a:lnTo>
                  <a:lnTo>
                    <a:pt x="489442" y="553862"/>
                  </a:lnTo>
                  <a:lnTo>
                    <a:pt x="522224" y="531749"/>
                  </a:lnTo>
                  <a:lnTo>
                    <a:pt x="544337" y="498967"/>
                  </a:lnTo>
                  <a:lnTo>
                    <a:pt x="552450" y="458850"/>
                  </a:lnTo>
                  <a:lnTo>
                    <a:pt x="552450" y="103124"/>
                  </a:lnTo>
                  <a:lnTo>
                    <a:pt x="544337" y="63007"/>
                  </a:lnTo>
                  <a:lnTo>
                    <a:pt x="522224" y="30225"/>
                  </a:lnTo>
                  <a:lnTo>
                    <a:pt x="489442" y="8112"/>
                  </a:lnTo>
                  <a:lnTo>
                    <a:pt x="449325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267324" y="3857624"/>
              <a:ext cx="552450" cy="561975"/>
            </a:xfrm>
            <a:custGeom>
              <a:avLst/>
              <a:gdLst/>
              <a:ahLst/>
              <a:cxnLst/>
              <a:rect l="l" t="t" r="r" b="b"/>
              <a:pathLst>
                <a:path w="552450" h="561975">
                  <a:moveTo>
                    <a:pt x="0" y="103124"/>
                  </a:moveTo>
                  <a:lnTo>
                    <a:pt x="8112" y="63007"/>
                  </a:lnTo>
                  <a:lnTo>
                    <a:pt x="30225" y="30225"/>
                  </a:lnTo>
                  <a:lnTo>
                    <a:pt x="63007" y="8112"/>
                  </a:lnTo>
                  <a:lnTo>
                    <a:pt x="103124" y="0"/>
                  </a:lnTo>
                  <a:lnTo>
                    <a:pt x="449325" y="0"/>
                  </a:lnTo>
                  <a:lnTo>
                    <a:pt x="489442" y="8112"/>
                  </a:lnTo>
                  <a:lnTo>
                    <a:pt x="522224" y="30225"/>
                  </a:lnTo>
                  <a:lnTo>
                    <a:pt x="544337" y="63007"/>
                  </a:lnTo>
                  <a:lnTo>
                    <a:pt x="552450" y="103124"/>
                  </a:lnTo>
                  <a:lnTo>
                    <a:pt x="552450" y="458850"/>
                  </a:lnTo>
                  <a:lnTo>
                    <a:pt x="544337" y="498967"/>
                  </a:lnTo>
                  <a:lnTo>
                    <a:pt x="522224" y="531749"/>
                  </a:lnTo>
                  <a:lnTo>
                    <a:pt x="489442" y="553862"/>
                  </a:lnTo>
                  <a:lnTo>
                    <a:pt x="449325" y="561975"/>
                  </a:lnTo>
                  <a:lnTo>
                    <a:pt x="103124" y="561975"/>
                  </a:lnTo>
                  <a:lnTo>
                    <a:pt x="63007" y="553862"/>
                  </a:lnTo>
                  <a:lnTo>
                    <a:pt x="30225" y="531749"/>
                  </a:lnTo>
                  <a:lnTo>
                    <a:pt x="8112" y="498967"/>
                  </a:lnTo>
                  <a:lnTo>
                    <a:pt x="0" y="458850"/>
                  </a:lnTo>
                  <a:lnTo>
                    <a:pt x="0" y="103124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6061075" y="3917251"/>
            <a:ext cx="3192145" cy="131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0" dirty="0">
                <a:solidFill>
                  <a:srgbClr val="272424"/>
                </a:solidFill>
                <a:latin typeface="Trebuchet MS"/>
                <a:cs typeface="Trebuchet MS"/>
              </a:rPr>
              <a:t>Mener</a:t>
            </a:r>
            <a:r>
              <a:rPr sz="2400" spc="-6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20" dirty="0">
                <a:solidFill>
                  <a:srgbClr val="272424"/>
                </a:solidFill>
                <a:latin typeface="Trebuchet MS"/>
                <a:cs typeface="Trebuchet MS"/>
              </a:rPr>
              <a:t>des</a:t>
            </a:r>
            <a:r>
              <a:rPr sz="2400" spc="-8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70" dirty="0">
                <a:solidFill>
                  <a:srgbClr val="272424"/>
                </a:solidFill>
                <a:latin typeface="Trebuchet MS"/>
                <a:cs typeface="Trebuchet MS"/>
              </a:rPr>
              <a:t>enquêtes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600"/>
              </a:lnSpc>
              <a:spcBef>
                <a:spcPts val="1095"/>
              </a:spcBef>
            </a:pP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représentants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agents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peuvent</a:t>
            </a:r>
            <a:r>
              <a:rPr sz="1850" spc="-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mener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enquêtes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660255" y="3850004"/>
            <a:ext cx="577215" cy="577215"/>
            <a:chOff x="9660255" y="3850004"/>
            <a:chExt cx="577215" cy="577215"/>
          </a:xfrm>
        </p:grpSpPr>
        <p:sp>
          <p:nvSpPr>
            <p:cNvPr id="13" name="object 13"/>
            <p:cNvSpPr/>
            <p:nvPr/>
          </p:nvSpPr>
          <p:spPr>
            <a:xfrm>
              <a:off x="9667875" y="3857624"/>
              <a:ext cx="561975" cy="561975"/>
            </a:xfrm>
            <a:custGeom>
              <a:avLst/>
              <a:gdLst/>
              <a:ahLst/>
              <a:cxnLst/>
              <a:rect l="l" t="t" r="r" b="b"/>
              <a:pathLst>
                <a:path w="561975" h="561975">
                  <a:moveTo>
                    <a:pt x="457073" y="0"/>
                  </a:moveTo>
                  <a:lnTo>
                    <a:pt x="104901" y="0"/>
                  </a:lnTo>
                  <a:lnTo>
                    <a:pt x="64079" y="8247"/>
                  </a:lnTo>
                  <a:lnTo>
                    <a:pt x="30733" y="30733"/>
                  </a:lnTo>
                  <a:lnTo>
                    <a:pt x="8247" y="64079"/>
                  </a:lnTo>
                  <a:lnTo>
                    <a:pt x="0" y="104901"/>
                  </a:lnTo>
                  <a:lnTo>
                    <a:pt x="0" y="457073"/>
                  </a:lnTo>
                  <a:lnTo>
                    <a:pt x="8247" y="497895"/>
                  </a:lnTo>
                  <a:lnTo>
                    <a:pt x="30733" y="531240"/>
                  </a:lnTo>
                  <a:lnTo>
                    <a:pt x="64079" y="553727"/>
                  </a:lnTo>
                  <a:lnTo>
                    <a:pt x="104901" y="561975"/>
                  </a:lnTo>
                  <a:lnTo>
                    <a:pt x="457073" y="561975"/>
                  </a:lnTo>
                  <a:lnTo>
                    <a:pt x="497895" y="553727"/>
                  </a:lnTo>
                  <a:lnTo>
                    <a:pt x="531241" y="531241"/>
                  </a:lnTo>
                  <a:lnTo>
                    <a:pt x="553727" y="497895"/>
                  </a:lnTo>
                  <a:lnTo>
                    <a:pt x="561975" y="457073"/>
                  </a:lnTo>
                  <a:lnTo>
                    <a:pt x="561975" y="104901"/>
                  </a:lnTo>
                  <a:lnTo>
                    <a:pt x="553727" y="64079"/>
                  </a:lnTo>
                  <a:lnTo>
                    <a:pt x="531241" y="30734"/>
                  </a:lnTo>
                  <a:lnTo>
                    <a:pt x="497895" y="8247"/>
                  </a:lnTo>
                  <a:lnTo>
                    <a:pt x="457073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667875" y="3857624"/>
              <a:ext cx="561975" cy="561975"/>
            </a:xfrm>
            <a:custGeom>
              <a:avLst/>
              <a:gdLst/>
              <a:ahLst/>
              <a:cxnLst/>
              <a:rect l="l" t="t" r="r" b="b"/>
              <a:pathLst>
                <a:path w="561975" h="561975">
                  <a:moveTo>
                    <a:pt x="0" y="104901"/>
                  </a:moveTo>
                  <a:lnTo>
                    <a:pt x="8247" y="64079"/>
                  </a:lnTo>
                  <a:lnTo>
                    <a:pt x="30733" y="30733"/>
                  </a:lnTo>
                  <a:lnTo>
                    <a:pt x="64079" y="8247"/>
                  </a:lnTo>
                  <a:lnTo>
                    <a:pt x="104901" y="0"/>
                  </a:lnTo>
                  <a:lnTo>
                    <a:pt x="457073" y="0"/>
                  </a:lnTo>
                  <a:lnTo>
                    <a:pt x="497895" y="8247"/>
                  </a:lnTo>
                  <a:lnTo>
                    <a:pt x="531241" y="30734"/>
                  </a:lnTo>
                  <a:lnTo>
                    <a:pt x="553727" y="64079"/>
                  </a:lnTo>
                  <a:lnTo>
                    <a:pt x="561975" y="104901"/>
                  </a:lnTo>
                  <a:lnTo>
                    <a:pt x="561975" y="457073"/>
                  </a:lnTo>
                  <a:lnTo>
                    <a:pt x="553727" y="497895"/>
                  </a:lnTo>
                  <a:lnTo>
                    <a:pt x="531241" y="531241"/>
                  </a:lnTo>
                  <a:lnTo>
                    <a:pt x="497895" y="553727"/>
                  </a:lnTo>
                  <a:lnTo>
                    <a:pt x="457073" y="561975"/>
                  </a:lnTo>
                  <a:lnTo>
                    <a:pt x="104901" y="561975"/>
                  </a:lnTo>
                  <a:lnTo>
                    <a:pt x="64079" y="553727"/>
                  </a:lnTo>
                  <a:lnTo>
                    <a:pt x="30733" y="531240"/>
                  </a:lnTo>
                  <a:lnTo>
                    <a:pt x="8247" y="497895"/>
                  </a:lnTo>
                  <a:lnTo>
                    <a:pt x="0" y="457073"/>
                  </a:lnTo>
                  <a:lnTo>
                    <a:pt x="0" y="104901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0467593" y="3917251"/>
            <a:ext cx="3088005" cy="131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55" dirty="0">
                <a:solidFill>
                  <a:srgbClr val="272424"/>
                </a:solidFill>
                <a:latin typeface="Trebuchet MS"/>
                <a:cs typeface="Trebuchet MS"/>
              </a:rPr>
              <a:t>Un</a:t>
            </a:r>
            <a:r>
              <a:rPr sz="2400" spc="-9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85" dirty="0">
                <a:solidFill>
                  <a:srgbClr val="272424"/>
                </a:solidFill>
                <a:latin typeface="Trebuchet MS"/>
                <a:cs typeface="Trebuchet MS"/>
              </a:rPr>
              <a:t>poids</a:t>
            </a:r>
            <a:r>
              <a:rPr sz="2400" spc="-15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déterminant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</a:pP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votes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syndicaux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ont</a:t>
            </a:r>
            <a:r>
              <a:rPr sz="18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un</a:t>
            </a: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poids</a:t>
            </a:r>
            <a:r>
              <a:rPr sz="1850" b="1" spc="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déterminant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866775" y="6324600"/>
            <a:ext cx="12896850" cy="1047750"/>
            <a:chOff x="866775" y="6324600"/>
            <a:chExt cx="12896850" cy="1047750"/>
          </a:xfrm>
        </p:grpSpPr>
        <p:sp>
          <p:nvSpPr>
            <p:cNvPr id="17" name="object 17"/>
            <p:cNvSpPr/>
            <p:nvPr/>
          </p:nvSpPr>
          <p:spPr>
            <a:xfrm>
              <a:off x="866775" y="6324600"/>
              <a:ext cx="12896850" cy="1047750"/>
            </a:xfrm>
            <a:custGeom>
              <a:avLst/>
              <a:gdLst/>
              <a:ahLst/>
              <a:cxnLst/>
              <a:rect l="l" t="t" r="r" b="b"/>
              <a:pathLst>
                <a:path w="12896850" h="1047750">
                  <a:moveTo>
                    <a:pt x="12793344" y="0"/>
                  </a:moveTo>
                  <a:lnTo>
                    <a:pt x="103555" y="0"/>
                  </a:lnTo>
                  <a:lnTo>
                    <a:pt x="63248" y="8135"/>
                  </a:lnTo>
                  <a:lnTo>
                    <a:pt x="30332" y="30321"/>
                  </a:lnTo>
                  <a:lnTo>
                    <a:pt x="8138" y="63222"/>
                  </a:lnTo>
                  <a:lnTo>
                    <a:pt x="0" y="103505"/>
                  </a:lnTo>
                  <a:lnTo>
                    <a:pt x="0" y="944194"/>
                  </a:lnTo>
                  <a:lnTo>
                    <a:pt x="8138" y="984501"/>
                  </a:lnTo>
                  <a:lnTo>
                    <a:pt x="30332" y="1017417"/>
                  </a:lnTo>
                  <a:lnTo>
                    <a:pt x="63248" y="1039611"/>
                  </a:lnTo>
                  <a:lnTo>
                    <a:pt x="103555" y="1047750"/>
                  </a:lnTo>
                  <a:lnTo>
                    <a:pt x="12793344" y="1047750"/>
                  </a:lnTo>
                  <a:lnTo>
                    <a:pt x="12833627" y="1039611"/>
                  </a:lnTo>
                  <a:lnTo>
                    <a:pt x="12866528" y="1017417"/>
                  </a:lnTo>
                  <a:lnTo>
                    <a:pt x="12888714" y="984501"/>
                  </a:lnTo>
                  <a:lnTo>
                    <a:pt x="12896850" y="944194"/>
                  </a:lnTo>
                  <a:lnTo>
                    <a:pt x="12896850" y="103505"/>
                  </a:lnTo>
                  <a:lnTo>
                    <a:pt x="12888714" y="63222"/>
                  </a:lnTo>
                  <a:lnTo>
                    <a:pt x="12866528" y="30321"/>
                  </a:lnTo>
                  <a:lnTo>
                    <a:pt x="12833627" y="8135"/>
                  </a:lnTo>
                  <a:lnTo>
                    <a:pt x="12793344" y="0"/>
                  </a:lnTo>
                  <a:close/>
                </a:path>
              </a:pathLst>
            </a:custGeom>
            <a:solidFill>
              <a:srgbClr val="C0D7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14425" y="6696075"/>
              <a:ext cx="304800" cy="247650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1654810" y="6687502"/>
            <a:ext cx="10083800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14" dirty="0">
                <a:latin typeface="Gill Sans MT"/>
                <a:cs typeface="Gill Sans MT"/>
              </a:rPr>
              <a:t>Le</a:t>
            </a:r>
            <a:r>
              <a:rPr sz="1850" spc="-15" dirty="0">
                <a:latin typeface="Gill Sans MT"/>
                <a:cs typeface="Gill Sans MT"/>
              </a:rPr>
              <a:t> </a:t>
            </a:r>
            <a:r>
              <a:rPr sz="1850" spc="50" dirty="0">
                <a:latin typeface="Gill Sans MT"/>
                <a:cs typeface="Gill Sans MT"/>
              </a:rPr>
              <a:t>SNT</a:t>
            </a:r>
            <a:r>
              <a:rPr sz="1850" spc="-55" dirty="0">
                <a:latin typeface="Gill Sans MT"/>
                <a:cs typeface="Gill Sans MT"/>
              </a:rPr>
              <a:t> </a:t>
            </a:r>
            <a:r>
              <a:rPr sz="1850" spc="85" dirty="0">
                <a:latin typeface="Gill Sans MT"/>
                <a:cs typeface="Gill Sans MT"/>
              </a:rPr>
              <a:t>veut</a:t>
            </a:r>
            <a:r>
              <a:rPr sz="1850" spc="-25" dirty="0">
                <a:latin typeface="Gill Sans MT"/>
                <a:cs typeface="Gill Sans MT"/>
              </a:rPr>
              <a:t> </a:t>
            </a:r>
            <a:r>
              <a:rPr sz="1850" b="1" spc="-10" dirty="0">
                <a:latin typeface="Gill Sans MT"/>
                <a:cs typeface="Gill Sans MT"/>
              </a:rPr>
              <a:t>utiliser</a:t>
            </a:r>
            <a:r>
              <a:rPr sz="1850" b="1" dirty="0">
                <a:latin typeface="Gill Sans MT"/>
                <a:cs typeface="Gill Sans MT"/>
              </a:rPr>
              <a:t> </a:t>
            </a:r>
            <a:r>
              <a:rPr sz="1850" b="1" spc="-35" dirty="0">
                <a:latin typeface="Gill Sans MT"/>
                <a:cs typeface="Gill Sans MT"/>
              </a:rPr>
              <a:t>pleinement</a:t>
            </a:r>
            <a:r>
              <a:rPr sz="1850" b="1" spc="-30" dirty="0">
                <a:latin typeface="Gill Sans MT"/>
                <a:cs typeface="Gill Sans MT"/>
              </a:rPr>
              <a:t> </a:t>
            </a:r>
            <a:r>
              <a:rPr sz="1850" b="1" spc="80" dirty="0">
                <a:latin typeface="Gill Sans MT"/>
                <a:cs typeface="Gill Sans MT"/>
              </a:rPr>
              <a:t>ces</a:t>
            </a:r>
            <a:r>
              <a:rPr sz="1850" b="1" spc="-50" dirty="0">
                <a:latin typeface="Gill Sans MT"/>
                <a:cs typeface="Gill Sans MT"/>
              </a:rPr>
              <a:t> </a:t>
            </a:r>
            <a:r>
              <a:rPr sz="1850" b="1" dirty="0">
                <a:latin typeface="Gill Sans MT"/>
                <a:cs typeface="Gill Sans MT"/>
              </a:rPr>
              <a:t>leviers</a:t>
            </a:r>
            <a:r>
              <a:rPr sz="1850" b="1" spc="-40" dirty="0">
                <a:latin typeface="Gill Sans MT"/>
                <a:cs typeface="Gill Sans MT"/>
              </a:rPr>
              <a:t> </a:t>
            </a:r>
            <a:r>
              <a:rPr sz="1850" spc="50" dirty="0">
                <a:latin typeface="Gill Sans MT"/>
                <a:cs typeface="Gill Sans MT"/>
              </a:rPr>
              <a:t>pour</a:t>
            </a:r>
            <a:r>
              <a:rPr sz="1850" spc="-30" dirty="0">
                <a:latin typeface="Gill Sans MT"/>
                <a:cs typeface="Gill Sans MT"/>
              </a:rPr>
              <a:t> </a:t>
            </a:r>
            <a:r>
              <a:rPr sz="1850" spc="70" dirty="0">
                <a:latin typeface="Gill Sans MT"/>
                <a:cs typeface="Gill Sans MT"/>
              </a:rPr>
              <a:t>améliorer</a:t>
            </a:r>
            <a:r>
              <a:rPr sz="1850" spc="-25" dirty="0">
                <a:latin typeface="Gill Sans MT"/>
                <a:cs typeface="Gill Sans MT"/>
              </a:rPr>
              <a:t> </a:t>
            </a:r>
            <a:r>
              <a:rPr sz="1850" spc="95" dirty="0">
                <a:latin typeface="Gill Sans MT"/>
                <a:cs typeface="Gill Sans MT"/>
              </a:rPr>
              <a:t>concrètement</a:t>
            </a:r>
            <a:r>
              <a:rPr sz="1850" spc="-5" dirty="0">
                <a:latin typeface="Gill Sans MT"/>
                <a:cs typeface="Gill Sans MT"/>
              </a:rPr>
              <a:t> </a:t>
            </a:r>
            <a:r>
              <a:rPr sz="1850" spc="75" dirty="0">
                <a:latin typeface="Gill Sans MT"/>
                <a:cs typeface="Gill Sans MT"/>
              </a:rPr>
              <a:t>le</a:t>
            </a:r>
            <a:r>
              <a:rPr sz="1850" spc="-10" dirty="0">
                <a:latin typeface="Gill Sans MT"/>
                <a:cs typeface="Gill Sans MT"/>
              </a:rPr>
              <a:t> </a:t>
            </a:r>
            <a:r>
              <a:rPr sz="1850" spc="85" dirty="0">
                <a:latin typeface="Gill Sans MT"/>
                <a:cs typeface="Gill Sans MT"/>
              </a:rPr>
              <a:t>travail</a:t>
            </a:r>
            <a:r>
              <a:rPr sz="1850" spc="-70" dirty="0">
                <a:latin typeface="Gill Sans MT"/>
                <a:cs typeface="Gill Sans MT"/>
              </a:rPr>
              <a:t> </a:t>
            </a:r>
            <a:r>
              <a:rPr sz="1850" spc="170" dirty="0">
                <a:latin typeface="Gill Sans MT"/>
                <a:cs typeface="Gill Sans MT"/>
              </a:rPr>
              <a:t>des</a:t>
            </a:r>
            <a:r>
              <a:rPr sz="1850" spc="15" dirty="0">
                <a:latin typeface="Gill Sans MT"/>
                <a:cs typeface="Gill Sans MT"/>
              </a:rPr>
              <a:t> </a:t>
            </a:r>
            <a:r>
              <a:rPr sz="1850" spc="135" dirty="0">
                <a:latin typeface="Gill Sans MT"/>
                <a:cs typeface="Gill Sans MT"/>
              </a:rPr>
              <a:t>agents.</a:t>
            </a:r>
            <a:endParaRPr sz="185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7087" y="665480"/>
            <a:ext cx="7242175" cy="7467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700" spc="175" dirty="0"/>
              <a:t>Mieux</a:t>
            </a:r>
            <a:r>
              <a:rPr sz="4700" spc="-260" dirty="0"/>
              <a:t> </a:t>
            </a:r>
            <a:r>
              <a:rPr sz="4700" spc="100" dirty="0"/>
              <a:t>protéger</a:t>
            </a:r>
            <a:r>
              <a:rPr sz="4700" spc="-220" dirty="0"/>
              <a:t> </a:t>
            </a:r>
            <a:r>
              <a:rPr sz="4700" spc="145" dirty="0"/>
              <a:t>les</a:t>
            </a:r>
            <a:r>
              <a:rPr sz="4700" spc="-240" dirty="0"/>
              <a:t> </a:t>
            </a:r>
            <a:r>
              <a:rPr sz="4700" spc="150" dirty="0"/>
              <a:t>agents</a:t>
            </a:r>
            <a:endParaRPr sz="4700"/>
          </a:p>
        </p:txBody>
      </p:sp>
      <p:sp>
        <p:nvSpPr>
          <p:cNvPr id="3" name="object 3"/>
          <p:cNvSpPr/>
          <p:nvPr/>
        </p:nvSpPr>
        <p:spPr>
          <a:xfrm>
            <a:off x="666750" y="2571750"/>
            <a:ext cx="6524625" cy="4943475"/>
          </a:xfrm>
          <a:custGeom>
            <a:avLst/>
            <a:gdLst/>
            <a:ahLst/>
            <a:cxnLst/>
            <a:rect l="l" t="t" r="r" b="b"/>
            <a:pathLst>
              <a:path w="6524625" h="4943475">
                <a:moveTo>
                  <a:pt x="6352032" y="0"/>
                </a:moveTo>
                <a:lnTo>
                  <a:pt x="172631" y="0"/>
                </a:lnTo>
                <a:lnTo>
                  <a:pt x="126739" y="6170"/>
                </a:lnTo>
                <a:lnTo>
                  <a:pt x="85502" y="23579"/>
                </a:lnTo>
                <a:lnTo>
                  <a:pt x="50563" y="50577"/>
                </a:lnTo>
                <a:lnTo>
                  <a:pt x="23569" y="85513"/>
                </a:lnTo>
                <a:lnTo>
                  <a:pt x="6166" y="126735"/>
                </a:lnTo>
                <a:lnTo>
                  <a:pt x="0" y="172592"/>
                </a:lnTo>
                <a:lnTo>
                  <a:pt x="0" y="4770843"/>
                </a:lnTo>
                <a:lnTo>
                  <a:pt x="6166" y="4816735"/>
                </a:lnTo>
                <a:lnTo>
                  <a:pt x="23569" y="4857972"/>
                </a:lnTo>
                <a:lnTo>
                  <a:pt x="50563" y="4892911"/>
                </a:lnTo>
                <a:lnTo>
                  <a:pt x="85502" y="4919905"/>
                </a:lnTo>
                <a:lnTo>
                  <a:pt x="126739" y="4937308"/>
                </a:lnTo>
                <a:lnTo>
                  <a:pt x="172631" y="4943475"/>
                </a:lnTo>
                <a:lnTo>
                  <a:pt x="6352032" y="4943475"/>
                </a:lnTo>
                <a:lnTo>
                  <a:pt x="6397889" y="4937308"/>
                </a:lnTo>
                <a:lnTo>
                  <a:pt x="6439111" y="4919905"/>
                </a:lnTo>
                <a:lnTo>
                  <a:pt x="6474047" y="4892911"/>
                </a:lnTo>
                <a:lnTo>
                  <a:pt x="6501045" y="4857972"/>
                </a:lnTo>
                <a:lnTo>
                  <a:pt x="6518454" y="4816735"/>
                </a:lnTo>
                <a:lnTo>
                  <a:pt x="6524625" y="4770843"/>
                </a:lnTo>
                <a:lnTo>
                  <a:pt x="6524625" y="172592"/>
                </a:lnTo>
                <a:lnTo>
                  <a:pt x="6518454" y="126735"/>
                </a:lnTo>
                <a:lnTo>
                  <a:pt x="6501045" y="85513"/>
                </a:lnTo>
                <a:lnTo>
                  <a:pt x="6474047" y="50577"/>
                </a:lnTo>
                <a:lnTo>
                  <a:pt x="6439111" y="23579"/>
                </a:lnTo>
                <a:lnTo>
                  <a:pt x="6397889" y="6170"/>
                </a:lnTo>
                <a:lnTo>
                  <a:pt x="6352032" y="0"/>
                </a:lnTo>
                <a:close/>
              </a:path>
            </a:pathLst>
          </a:custGeom>
          <a:solidFill>
            <a:srgbClr val="F1F1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94080" y="3354006"/>
            <a:ext cx="3300095" cy="117030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75"/>
              </a:spcBef>
              <a:buChar char="•"/>
              <a:tabLst>
                <a:tab pos="355600" algn="l"/>
              </a:tabLst>
            </a:pP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Surcharge</a:t>
            </a:r>
            <a:r>
              <a:rPr sz="1850" spc="-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spc="-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travail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5"/>
              </a:spcBef>
              <a:buChar char="•"/>
              <a:tabLst>
                <a:tab pos="355600" algn="l"/>
              </a:tabLst>
            </a:pP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Burn-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out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5"/>
              </a:spcBef>
              <a:buChar char="•"/>
              <a:tabLst>
                <a:tab pos="355600" algn="l"/>
              </a:tabLst>
            </a:pP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Tensions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organisationnelles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94080" y="4924107"/>
            <a:ext cx="4079240" cy="3803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300" dirty="0">
                <a:latin typeface="Trebuchet MS"/>
                <a:cs typeface="Trebuchet MS"/>
              </a:rPr>
              <a:t>Protection</a:t>
            </a:r>
            <a:r>
              <a:rPr sz="2300" spc="140" dirty="0">
                <a:latin typeface="Trebuchet MS"/>
                <a:cs typeface="Trebuchet MS"/>
              </a:rPr>
              <a:t> </a:t>
            </a:r>
            <a:r>
              <a:rPr sz="2300" dirty="0">
                <a:latin typeface="Trebuchet MS"/>
                <a:cs typeface="Trebuchet MS"/>
              </a:rPr>
              <a:t>face</a:t>
            </a:r>
            <a:r>
              <a:rPr sz="2300" spc="40" dirty="0">
                <a:latin typeface="Trebuchet MS"/>
                <a:cs typeface="Trebuchet MS"/>
              </a:rPr>
              <a:t> </a:t>
            </a:r>
            <a:r>
              <a:rPr sz="2300" spc="75" dirty="0">
                <a:latin typeface="Trebuchet MS"/>
                <a:cs typeface="Trebuchet MS"/>
              </a:rPr>
              <a:t>aux</a:t>
            </a:r>
            <a:r>
              <a:rPr sz="2300" spc="90" dirty="0">
                <a:latin typeface="Trebuchet MS"/>
                <a:cs typeface="Trebuchet MS"/>
              </a:rPr>
              <a:t> </a:t>
            </a:r>
            <a:r>
              <a:rPr sz="2300" spc="70" dirty="0">
                <a:latin typeface="Trebuchet MS"/>
                <a:cs typeface="Trebuchet MS"/>
              </a:rPr>
              <a:t>violences</a:t>
            </a:r>
            <a:endParaRPr sz="23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94080" y="5493956"/>
            <a:ext cx="2481580" cy="117030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75"/>
              </a:spcBef>
              <a:buChar char="•"/>
              <a:tabLst>
                <a:tab pos="355600" algn="l"/>
              </a:tabLst>
            </a:pP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Agressions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d'agents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5"/>
              </a:spcBef>
              <a:buChar char="•"/>
              <a:tabLst>
                <a:tab pos="355600" algn="l"/>
              </a:tabLst>
            </a:pP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Harcèlement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5"/>
              </a:spcBef>
              <a:buChar char="•"/>
              <a:tabLst>
                <a:tab pos="355600" algn="l"/>
              </a:tabLst>
            </a:pP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Violences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sexuelles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7087" y="1967547"/>
            <a:ext cx="9963150" cy="119697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SNT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agit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2065"/>
              </a:spcBef>
            </a:pPr>
            <a:endParaRPr sz="1850">
              <a:latin typeface="Gill Sans MT"/>
              <a:cs typeface="Gill Sans MT"/>
            </a:endParaRPr>
          </a:p>
          <a:p>
            <a:pPr marL="79375">
              <a:lnSpc>
                <a:spcPct val="100000"/>
              </a:lnSpc>
              <a:tabLst>
                <a:tab pos="6792595" algn="l"/>
              </a:tabLst>
            </a:pPr>
            <a:r>
              <a:rPr sz="2300" spc="45" dirty="0">
                <a:latin typeface="Trebuchet MS"/>
                <a:cs typeface="Trebuchet MS"/>
              </a:rPr>
              <a:t>Prévention</a:t>
            </a:r>
            <a:r>
              <a:rPr sz="2300" spc="-20" dirty="0">
                <a:latin typeface="Trebuchet MS"/>
                <a:cs typeface="Trebuchet MS"/>
              </a:rPr>
              <a:t> </a:t>
            </a:r>
            <a:r>
              <a:rPr sz="2300" spc="140" dirty="0">
                <a:latin typeface="Trebuchet MS"/>
                <a:cs typeface="Trebuchet MS"/>
              </a:rPr>
              <a:t>des</a:t>
            </a:r>
            <a:r>
              <a:rPr sz="2300" spc="-5" dirty="0">
                <a:latin typeface="Trebuchet MS"/>
                <a:cs typeface="Trebuchet MS"/>
              </a:rPr>
              <a:t> </a:t>
            </a:r>
            <a:r>
              <a:rPr sz="2300" spc="75" dirty="0">
                <a:latin typeface="Trebuchet MS"/>
                <a:cs typeface="Trebuchet MS"/>
              </a:rPr>
              <a:t>risques</a:t>
            </a:r>
            <a:r>
              <a:rPr sz="2300" spc="-80" dirty="0">
                <a:latin typeface="Trebuchet MS"/>
                <a:cs typeface="Trebuchet MS"/>
              </a:rPr>
              <a:t> </a:t>
            </a:r>
            <a:r>
              <a:rPr sz="2300" spc="100" dirty="0">
                <a:latin typeface="Trebuchet MS"/>
                <a:cs typeface="Trebuchet MS"/>
              </a:rPr>
              <a:t>psychosociaux</a:t>
            </a:r>
            <a:r>
              <a:rPr sz="2300" dirty="0">
                <a:latin typeface="Trebuchet MS"/>
                <a:cs typeface="Trebuchet MS"/>
              </a:rPr>
              <a:t>	Égalité</a:t>
            </a:r>
            <a:r>
              <a:rPr sz="2300" spc="275" dirty="0">
                <a:latin typeface="Trebuchet MS"/>
                <a:cs typeface="Trebuchet MS"/>
              </a:rPr>
              <a:t> </a:t>
            </a:r>
            <a:r>
              <a:rPr sz="2300" spc="55" dirty="0">
                <a:latin typeface="Trebuchet MS"/>
                <a:cs typeface="Trebuchet MS"/>
              </a:rPr>
              <a:t>professionnelle</a:t>
            </a:r>
            <a:endParaRPr sz="23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07300" y="3354006"/>
            <a:ext cx="4376420" cy="1170305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75"/>
              </a:spcBef>
              <a:buChar char="•"/>
              <a:tabLst>
                <a:tab pos="355600" algn="l"/>
              </a:tabLst>
            </a:pP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Égalité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femmes-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hommes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5"/>
              </a:spcBef>
              <a:buChar char="•"/>
              <a:tabLst>
                <a:tab pos="355600" algn="l"/>
              </a:tabLst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Accès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équitable</a:t>
            </a:r>
            <a:r>
              <a:rPr sz="1850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aux</a:t>
            </a:r>
            <a:r>
              <a:rPr sz="1850" spc="-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responsabilités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5"/>
              </a:spcBef>
              <a:buChar char="•"/>
              <a:tabLst>
                <a:tab pos="355600" algn="l"/>
              </a:tabLst>
            </a:pP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Lutte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contre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toutes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discriminations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07300" y="4924107"/>
            <a:ext cx="1724660" cy="3803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300" spc="140" dirty="0">
                <a:latin typeface="Trebuchet MS"/>
                <a:cs typeface="Trebuchet MS"/>
              </a:rPr>
              <a:t>Le</a:t>
            </a:r>
            <a:r>
              <a:rPr sz="2300" spc="-35" dirty="0">
                <a:latin typeface="Trebuchet MS"/>
                <a:cs typeface="Trebuchet MS"/>
              </a:rPr>
              <a:t> </a:t>
            </a:r>
            <a:r>
              <a:rPr sz="2300" spc="70" dirty="0">
                <a:latin typeface="Trebuchet MS"/>
                <a:cs typeface="Trebuchet MS"/>
              </a:rPr>
              <a:t>handicap</a:t>
            </a:r>
            <a:endParaRPr sz="23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07300" y="5589206"/>
            <a:ext cx="1687830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défend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07300" y="6082474"/>
            <a:ext cx="4728210" cy="1169670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75"/>
              </a:spcBef>
              <a:buChar char="•"/>
              <a:tabLst>
                <a:tab pos="355600" algn="l"/>
              </a:tabLst>
            </a:pP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L'adaptation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1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postes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80"/>
              </a:spcBef>
              <a:buChar char="•"/>
              <a:tabLst>
                <a:tab pos="355600" algn="l"/>
              </a:tabLst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L'accompagnement</a:t>
            </a:r>
            <a:r>
              <a:rPr sz="1850" spc="-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85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har char="•"/>
              <a:tabLst>
                <a:tab pos="355600" algn="l"/>
              </a:tabLst>
            </a:pP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mobilisation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dispositifs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du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60" dirty="0">
                <a:solidFill>
                  <a:srgbClr val="272424"/>
                </a:solidFill>
                <a:latin typeface="Gill Sans MT"/>
                <a:cs typeface="Gill Sans MT"/>
              </a:rPr>
              <a:t>FIPHFP</a:t>
            </a:r>
            <a:endParaRPr sz="185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33600" y="523875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549656" y="0"/>
                </a:moveTo>
                <a:lnTo>
                  <a:pt x="59943" y="0"/>
                </a:lnTo>
                <a:lnTo>
                  <a:pt x="36593" y="4704"/>
                </a:lnTo>
                <a:lnTo>
                  <a:pt x="17541" y="17541"/>
                </a:lnTo>
                <a:lnTo>
                  <a:pt x="4704" y="36593"/>
                </a:lnTo>
                <a:lnTo>
                  <a:pt x="0" y="59944"/>
                </a:lnTo>
                <a:lnTo>
                  <a:pt x="0" y="244855"/>
                </a:lnTo>
                <a:lnTo>
                  <a:pt x="4704" y="268206"/>
                </a:lnTo>
                <a:lnTo>
                  <a:pt x="17541" y="287258"/>
                </a:lnTo>
                <a:lnTo>
                  <a:pt x="36593" y="300095"/>
                </a:lnTo>
                <a:lnTo>
                  <a:pt x="59943" y="304800"/>
                </a:lnTo>
                <a:lnTo>
                  <a:pt x="549656" y="304800"/>
                </a:lnTo>
                <a:lnTo>
                  <a:pt x="573006" y="300095"/>
                </a:lnTo>
                <a:lnTo>
                  <a:pt x="592058" y="287258"/>
                </a:lnTo>
                <a:lnTo>
                  <a:pt x="604895" y="268206"/>
                </a:lnTo>
                <a:lnTo>
                  <a:pt x="609600" y="244855"/>
                </a:lnTo>
                <a:lnTo>
                  <a:pt x="609600" y="59944"/>
                </a:lnTo>
                <a:lnTo>
                  <a:pt x="604895" y="36593"/>
                </a:lnTo>
                <a:lnTo>
                  <a:pt x="592058" y="17541"/>
                </a:lnTo>
                <a:lnTo>
                  <a:pt x="573006" y="4704"/>
                </a:lnTo>
                <a:lnTo>
                  <a:pt x="549656" y="0"/>
                </a:lnTo>
                <a:close/>
              </a:path>
            </a:pathLst>
          </a:custGeom>
          <a:solidFill>
            <a:srgbClr val="D4E4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33041" y="572706"/>
            <a:ext cx="40132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dirty="0">
                <a:solidFill>
                  <a:srgbClr val="272424"/>
                </a:solidFill>
                <a:latin typeface="Gill Sans MT"/>
                <a:cs typeface="Gill Sans MT"/>
              </a:rPr>
              <a:t>AXE</a:t>
            </a:r>
            <a:r>
              <a:rPr sz="110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100" spc="30" dirty="0">
                <a:solidFill>
                  <a:srgbClr val="272424"/>
                </a:solidFill>
                <a:latin typeface="Gill Sans MT"/>
                <a:cs typeface="Gill Sans MT"/>
              </a:rPr>
              <a:t>3</a:t>
            </a:r>
            <a:endParaRPr sz="1100">
              <a:latin typeface="Gill Sans MT"/>
              <a:cs typeface="Gill Sans M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3820" y="820420"/>
            <a:ext cx="10375265" cy="11696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95"/>
              </a:spcBef>
            </a:pPr>
            <a:r>
              <a:rPr sz="3500" spc="150" dirty="0"/>
              <a:t>Donner</a:t>
            </a:r>
            <a:r>
              <a:rPr sz="3500" spc="-75" dirty="0"/>
              <a:t> </a:t>
            </a:r>
            <a:r>
              <a:rPr sz="3500" spc="90" dirty="0"/>
              <a:t>aux</a:t>
            </a:r>
            <a:r>
              <a:rPr sz="3500" spc="-80" dirty="0"/>
              <a:t> </a:t>
            </a:r>
            <a:r>
              <a:rPr sz="3500" spc="140" dirty="0"/>
              <a:t>agents</a:t>
            </a:r>
            <a:r>
              <a:rPr sz="3500" spc="-95" dirty="0"/>
              <a:t> </a:t>
            </a:r>
            <a:r>
              <a:rPr sz="3500" spc="150" dirty="0"/>
              <a:t>un</a:t>
            </a:r>
            <a:r>
              <a:rPr sz="3500" spc="-60" dirty="0"/>
              <a:t> </a:t>
            </a:r>
            <a:r>
              <a:rPr sz="3500" spc="85" dirty="0"/>
              <a:t>syndicat</a:t>
            </a:r>
            <a:r>
              <a:rPr sz="3500" spc="-95" dirty="0"/>
              <a:t> </a:t>
            </a:r>
            <a:r>
              <a:rPr sz="3500" dirty="0"/>
              <a:t>efficace</a:t>
            </a:r>
            <a:r>
              <a:rPr sz="3500" spc="-80" dirty="0"/>
              <a:t> </a:t>
            </a:r>
            <a:r>
              <a:rPr sz="3500" dirty="0"/>
              <a:t>et</a:t>
            </a:r>
            <a:r>
              <a:rPr sz="3500" spc="-170" dirty="0"/>
              <a:t> </a:t>
            </a:r>
            <a:r>
              <a:rPr sz="3500" spc="130" dirty="0"/>
              <a:t>proche </a:t>
            </a:r>
            <a:r>
              <a:rPr sz="3500" spc="225" dirty="0"/>
              <a:t>du</a:t>
            </a:r>
            <a:r>
              <a:rPr sz="3500" spc="-150" dirty="0"/>
              <a:t> </a:t>
            </a:r>
            <a:r>
              <a:rPr sz="3500" spc="-10" dirty="0"/>
              <a:t>terrain</a:t>
            </a:r>
            <a:endParaRPr sz="3500"/>
          </a:p>
        </p:txBody>
      </p:sp>
      <p:grpSp>
        <p:nvGrpSpPr>
          <p:cNvPr id="5" name="object 5"/>
          <p:cNvGrpSpPr/>
          <p:nvPr/>
        </p:nvGrpSpPr>
        <p:grpSpPr>
          <a:xfrm>
            <a:off x="2381250" y="3230970"/>
            <a:ext cx="5471160" cy="3888104"/>
            <a:chOff x="2381250" y="3230970"/>
            <a:chExt cx="5471160" cy="3888104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81250" y="3230970"/>
              <a:ext cx="5471159" cy="388793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048905" y="5325325"/>
              <a:ext cx="379730" cy="287020"/>
            </a:xfrm>
            <a:custGeom>
              <a:avLst/>
              <a:gdLst/>
              <a:ahLst/>
              <a:cxnLst/>
              <a:rect l="l" t="t" r="r" b="b"/>
              <a:pathLst>
                <a:path w="379729" h="287020">
                  <a:moveTo>
                    <a:pt x="100315" y="213295"/>
                  </a:moveTo>
                  <a:lnTo>
                    <a:pt x="66364" y="213295"/>
                  </a:lnTo>
                  <a:lnTo>
                    <a:pt x="72218" y="214116"/>
                  </a:lnTo>
                  <a:lnTo>
                    <a:pt x="71773" y="214116"/>
                  </a:lnTo>
                  <a:lnTo>
                    <a:pt x="76556" y="216994"/>
                  </a:lnTo>
                  <a:lnTo>
                    <a:pt x="120880" y="272330"/>
                  </a:lnTo>
                  <a:lnTo>
                    <a:pt x="133572" y="283021"/>
                  </a:lnTo>
                  <a:lnTo>
                    <a:pt x="133824" y="283021"/>
                  </a:lnTo>
                  <a:lnTo>
                    <a:pt x="147787" y="286803"/>
                  </a:lnTo>
                  <a:lnTo>
                    <a:pt x="162267" y="283931"/>
                  </a:lnTo>
                  <a:lnTo>
                    <a:pt x="175275" y="274254"/>
                  </a:lnTo>
                  <a:lnTo>
                    <a:pt x="176223" y="273218"/>
                  </a:lnTo>
                  <a:lnTo>
                    <a:pt x="176634" y="272626"/>
                  </a:lnTo>
                  <a:lnTo>
                    <a:pt x="223312" y="272626"/>
                  </a:lnTo>
                  <a:lnTo>
                    <a:pt x="229014" y="267226"/>
                  </a:lnTo>
                  <a:lnTo>
                    <a:pt x="231860" y="263258"/>
                  </a:lnTo>
                  <a:lnTo>
                    <a:pt x="148374" y="263258"/>
                  </a:lnTo>
                  <a:lnTo>
                    <a:pt x="140915" y="261246"/>
                  </a:lnTo>
                  <a:lnTo>
                    <a:pt x="134390" y="255758"/>
                  </a:lnTo>
                  <a:lnTo>
                    <a:pt x="100315" y="213295"/>
                  </a:lnTo>
                  <a:close/>
                </a:path>
                <a:path w="379729" h="287020">
                  <a:moveTo>
                    <a:pt x="223312" y="272626"/>
                  </a:moveTo>
                  <a:lnTo>
                    <a:pt x="176634" y="272626"/>
                  </a:lnTo>
                  <a:lnTo>
                    <a:pt x="189470" y="281125"/>
                  </a:lnTo>
                  <a:lnTo>
                    <a:pt x="203538" y="283021"/>
                  </a:lnTo>
                  <a:lnTo>
                    <a:pt x="217249" y="278369"/>
                  </a:lnTo>
                  <a:lnTo>
                    <a:pt x="223312" y="272626"/>
                  </a:lnTo>
                  <a:close/>
                </a:path>
                <a:path w="379729" h="287020">
                  <a:moveTo>
                    <a:pt x="177171" y="242664"/>
                  </a:moveTo>
                  <a:lnTo>
                    <a:pt x="170875" y="243921"/>
                  </a:lnTo>
                  <a:lnTo>
                    <a:pt x="171162" y="243921"/>
                  </a:lnTo>
                  <a:lnTo>
                    <a:pt x="168639" y="246141"/>
                  </a:lnTo>
                  <a:lnTo>
                    <a:pt x="148374" y="263258"/>
                  </a:lnTo>
                  <a:lnTo>
                    <a:pt x="231860" y="263258"/>
                  </a:lnTo>
                  <a:lnTo>
                    <a:pt x="232570" y="262269"/>
                  </a:lnTo>
                  <a:lnTo>
                    <a:pt x="233788" y="259550"/>
                  </a:lnTo>
                  <a:lnTo>
                    <a:pt x="201197" y="259550"/>
                  </a:lnTo>
                  <a:lnTo>
                    <a:pt x="193716" y="257950"/>
                  </a:lnTo>
                  <a:lnTo>
                    <a:pt x="187126" y="252577"/>
                  </a:lnTo>
                  <a:lnTo>
                    <a:pt x="180189" y="243921"/>
                  </a:lnTo>
                  <a:lnTo>
                    <a:pt x="177171" y="242664"/>
                  </a:lnTo>
                  <a:close/>
                </a:path>
                <a:path w="379729" h="287020">
                  <a:moveTo>
                    <a:pt x="66364" y="47348"/>
                  </a:moveTo>
                  <a:lnTo>
                    <a:pt x="18961" y="47348"/>
                  </a:lnTo>
                  <a:lnTo>
                    <a:pt x="225" y="69621"/>
                  </a:lnTo>
                  <a:lnTo>
                    <a:pt x="190" y="69838"/>
                  </a:lnTo>
                  <a:lnTo>
                    <a:pt x="82" y="70509"/>
                  </a:lnTo>
                  <a:lnTo>
                    <a:pt x="0" y="224905"/>
                  </a:lnTo>
                  <a:lnTo>
                    <a:pt x="2235" y="238726"/>
                  </a:lnTo>
                  <a:lnTo>
                    <a:pt x="37922" y="260419"/>
                  </a:lnTo>
                  <a:lnTo>
                    <a:pt x="48991" y="257628"/>
                  </a:lnTo>
                  <a:lnTo>
                    <a:pt x="57932" y="250099"/>
                  </a:lnTo>
                  <a:lnTo>
                    <a:pt x="59844" y="246659"/>
                  </a:lnTo>
                  <a:lnTo>
                    <a:pt x="64128" y="238726"/>
                  </a:lnTo>
                  <a:lnTo>
                    <a:pt x="64449" y="236745"/>
                  </a:lnTo>
                  <a:lnTo>
                    <a:pt x="23227" y="236745"/>
                  </a:lnTo>
                  <a:lnTo>
                    <a:pt x="18961" y="231415"/>
                  </a:lnTo>
                  <a:lnTo>
                    <a:pt x="18961" y="71022"/>
                  </a:lnTo>
                  <a:lnTo>
                    <a:pt x="66364" y="71022"/>
                  </a:lnTo>
                  <a:lnTo>
                    <a:pt x="66364" y="47348"/>
                  </a:lnTo>
                  <a:close/>
                </a:path>
                <a:path w="379729" h="287020">
                  <a:moveTo>
                    <a:pt x="331824" y="212259"/>
                  </a:moveTo>
                  <a:lnTo>
                    <a:pt x="312863" y="212259"/>
                  </a:lnTo>
                  <a:lnTo>
                    <a:pt x="312863" y="224905"/>
                  </a:lnTo>
                  <a:lnTo>
                    <a:pt x="315098" y="238726"/>
                  </a:lnTo>
                  <a:lnTo>
                    <a:pt x="350785" y="260419"/>
                  </a:lnTo>
                  <a:lnTo>
                    <a:pt x="361852" y="257628"/>
                  </a:lnTo>
                  <a:lnTo>
                    <a:pt x="370794" y="250099"/>
                  </a:lnTo>
                  <a:lnTo>
                    <a:pt x="372706" y="246659"/>
                  </a:lnTo>
                  <a:lnTo>
                    <a:pt x="376991" y="238726"/>
                  </a:lnTo>
                  <a:lnTo>
                    <a:pt x="377311" y="236745"/>
                  </a:lnTo>
                  <a:lnTo>
                    <a:pt x="336090" y="236745"/>
                  </a:lnTo>
                  <a:lnTo>
                    <a:pt x="331824" y="231415"/>
                  </a:lnTo>
                  <a:lnTo>
                    <a:pt x="331824" y="212259"/>
                  </a:lnTo>
                  <a:close/>
                </a:path>
                <a:path w="379729" h="287020">
                  <a:moveTo>
                    <a:pt x="231329" y="221729"/>
                  </a:moveTo>
                  <a:lnTo>
                    <a:pt x="227424" y="221729"/>
                  </a:lnTo>
                  <a:lnTo>
                    <a:pt x="221375" y="225941"/>
                  </a:lnTo>
                  <a:lnTo>
                    <a:pt x="219534" y="230163"/>
                  </a:lnTo>
                  <a:lnTo>
                    <a:pt x="219584" y="231415"/>
                  </a:lnTo>
                  <a:lnTo>
                    <a:pt x="219673" y="233636"/>
                  </a:lnTo>
                  <a:lnTo>
                    <a:pt x="219798" y="236745"/>
                  </a:lnTo>
                  <a:lnTo>
                    <a:pt x="219878" y="238726"/>
                  </a:lnTo>
                  <a:lnTo>
                    <a:pt x="219953" y="240592"/>
                  </a:lnTo>
                  <a:lnTo>
                    <a:pt x="218349" y="246659"/>
                  </a:lnTo>
                  <a:lnTo>
                    <a:pt x="214877" y="251574"/>
                  </a:lnTo>
                  <a:lnTo>
                    <a:pt x="208588" y="257405"/>
                  </a:lnTo>
                  <a:lnTo>
                    <a:pt x="201197" y="259550"/>
                  </a:lnTo>
                  <a:lnTo>
                    <a:pt x="233788" y="259550"/>
                  </a:lnTo>
                  <a:lnTo>
                    <a:pt x="235055" y="256720"/>
                  </a:lnTo>
                  <a:lnTo>
                    <a:pt x="235122" y="256572"/>
                  </a:lnTo>
                  <a:lnTo>
                    <a:pt x="236717" y="250580"/>
                  </a:lnTo>
                  <a:lnTo>
                    <a:pt x="251184" y="250580"/>
                  </a:lnTo>
                  <a:lnTo>
                    <a:pt x="277333" y="227857"/>
                  </a:lnTo>
                  <a:lnTo>
                    <a:pt x="245947" y="227857"/>
                  </a:lnTo>
                  <a:lnTo>
                    <a:pt x="239930" y="227200"/>
                  </a:lnTo>
                  <a:lnTo>
                    <a:pt x="234292" y="224165"/>
                  </a:lnTo>
                  <a:lnTo>
                    <a:pt x="231329" y="221729"/>
                  </a:lnTo>
                  <a:close/>
                </a:path>
                <a:path w="379729" h="287020">
                  <a:moveTo>
                    <a:pt x="251184" y="250580"/>
                  </a:moveTo>
                  <a:lnTo>
                    <a:pt x="236717" y="250580"/>
                  </a:lnTo>
                  <a:lnTo>
                    <a:pt x="245366" y="251574"/>
                  </a:lnTo>
                  <a:lnTo>
                    <a:pt x="251184" y="250580"/>
                  </a:lnTo>
                  <a:close/>
                </a:path>
                <a:path w="379729" h="287020">
                  <a:moveTo>
                    <a:pt x="66364" y="71022"/>
                  </a:moveTo>
                  <a:lnTo>
                    <a:pt x="47403" y="71022"/>
                  </a:lnTo>
                  <a:lnTo>
                    <a:pt x="47403" y="231415"/>
                  </a:lnTo>
                  <a:lnTo>
                    <a:pt x="43137" y="236745"/>
                  </a:lnTo>
                  <a:lnTo>
                    <a:pt x="64449" y="236745"/>
                  </a:lnTo>
                  <a:lnTo>
                    <a:pt x="66364" y="224905"/>
                  </a:lnTo>
                  <a:lnTo>
                    <a:pt x="66364" y="213295"/>
                  </a:lnTo>
                  <a:lnTo>
                    <a:pt x="100315" y="213295"/>
                  </a:lnTo>
                  <a:lnTo>
                    <a:pt x="66364" y="189689"/>
                  </a:lnTo>
                  <a:lnTo>
                    <a:pt x="66364" y="71022"/>
                  </a:lnTo>
                  <a:close/>
                </a:path>
                <a:path w="379729" h="287020">
                  <a:moveTo>
                    <a:pt x="379227" y="71022"/>
                  </a:moveTo>
                  <a:lnTo>
                    <a:pt x="360266" y="71022"/>
                  </a:lnTo>
                  <a:lnTo>
                    <a:pt x="360266" y="231415"/>
                  </a:lnTo>
                  <a:lnTo>
                    <a:pt x="356000" y="236745"/>
                  </a:lnTo>
                  <a:lnTo>
                    <a:pt x="377311" y="236745"/>
                  </a:lnTo>
                  <a:lnTo>
                    <a:pt x="379227" y="224905"/>
                  </a:lnTo>
                  <a:lnTo>
                    <a:pt x="379227" y="71022"/>
                  </a:lnTo>
                  <a:close/>
                </a:path>
                <a:path w="379729" h="287020">
                  <a:moveTo>
                    <a:pt x="233581" y="123550"/>
                  </a:moveTo>
                  <a:lnTo>
                    <a:pt x="206735" y="123550"/>
                  </a:lnTo>
                  <a:lnTo>
                    <a:pt x="257993" y="187549"/>
                  </a:lnTo>
                  <a:lnTo>
                    <a:pt x="262263" y="195712"/>
                  </a:lnTo>
                  <a:lnTo>
                    <a:pt x="245947" y="227857"/>
                  </a:lnTo>
                  <a:lnTo>
                    <a:pt x="277333" y="227857"/>
                  </a:lnTo>
                  <a:lnTo>
                    <a:pt x="277683" y="227200"/>
                  </a:lnTo>
                  <a:lnTo>
                    <a:pt x="277805" y="226970"/>
                  </a:lnTo>
                  <a:lnTo>
                    <a:pt x="280366" y="219792"/>
                  </a:lnTo>
                  <a:lnTo>
                    <a:pt x="281932" y="212259"/>
                  </a:lnTo>
                  <a:lnTo>
                    <a:pt x="331824" y="212259"/>
                  </a:lnTo>
                  <a:lnTo>
                    <a:pt x="331824" y="188506"/>
                  </a:lnTo>
                  <a:lnTo>
                    <a:pt x="280328" y="188506"/>
                  </a:lnTo>
                  <a:lnTo>
                    <a:pt x="278495" y="182074"/>
                  </a:lnTo>
                  <a:lnTo>
                    <a:pt x="275533" y="175929"/>
                  </a:lnTo>
                  <a:lnTo>
                    <a:pt x="233581" y="123550"/>
                  </a:lnTo>
                  <a:close/>
                </a:path>
                <a:path w="379729" h="287020">
                  <a:moveTo>
                    <a:pt x="360266" y="47348"/>
                  </a:moveTo>
                  <a:lnTo>
                    <a:pt x="312862" y="47348"/>
                  </a:lnTo>
                  <a:lnTo>
                    <a:pt x="312863" y="188506"/>
                  </a:lnTo>
                  <a:lnTo>
                    <a:pt x="331824" y="188506"/>
                  </a:lnTo>
                  <a:lnTo>
                    <a:pt x="331824" y="71022"/>
                  </a:lnTo>
                  <a:lnTo>
                    <a:pt x="379227" y="71022"/>
                  </a:lnTo>
                  <a:lnTo>
                    <a:pt x="377738" y="61801"/>
                  </a:lnTo>
                  <a:lnTo>
                    <a:pt x="373678" y="54277"/>
                  </a:lnTo>
                  <a:lnTo>
                    <a:pt x="367651" y="49206"/>
                  </a:lnTo>
                  <a:lnTo>
                    <a:pt x="360266" y="47348"/>
                  </a:lnTo>
                  <a:close/>
                </a:path>
                <a:path w="379729" h="287020">
                  <a:moveTo>
                    <a:pt x="225404" y="0"/>
                  </a:moveTo>
                  <a:lnTo>
                    <a:pt x="184571" y="14827"/>
                  </a:lnTo>
                  <a:lnTo>
                    <a:pt x="126150" y="81380"/>
                  </a:lnTo>
                  <a:lnTo>
                    <a:pt x="113774" y="117746"/>
                  </a:lnTo>
                  <a:lnTo>
                    <a:pt x="113708" y="118178"/>
                  </a:lnTo>
                  <a:lnTo>
                    <a:pt x="117170" y="137718"/>
                  </a:lnTo>
                  <a:lnTo>
                    <a:pt x="127042" y="154474"/>
                  </a:lnTo>
                  <a:lnTo>
                    <a:pt x="139716" y="163956"/>
                  </a:lnTo>
                  <a:lnTo>
                    <a:pt x="153816" y="166999"/>
                  </a:lnTo>
                  <a:lnTo>
                    <a:pt x="167862" y="163632"/>
                  </a:lnTo>
                  <a:lnTo>
                    <a:pt x="180371" y="153882"/>
                  </a:lnTo>
                  <a:lnTo>
                    <a:pt x="189582" y="143284"/>
                  </a:lnTo>
                  <a:lnTo>
                    <a:pt x="153629" y="143284"/>
                  </a:lnTo>
                  <a:lnTo>
                    <a:pt x="146261" y="141687"/>
                  </a:lnTo>
                  <a:lnTo>
                    <a:pt x="139659" y="136718"/>
                  </a:lnTo>
                  <a:lnTo>
                    <a:pt x="134495" y="127947"/>
                  </a:lnTo>
                  <a:lnTo>
                    <a:pt x="132768" y="118178"/>
                  </a:lnTo>
                  <a:lnTo>
                    <a:pt x="132691" y="117746"/>
                  </a:lnTo>
                  <a:lnTo>
                    <a:pt x="186166" y="43136"/>
                  </a:lnTo>
                  <a:lnTo>
                    <a:pt x="204136" y="28829"/>
                  </a:lnTo>
                  <a:lnTo>
                    <a:pt x="203990" y="28829"/>
                  </a:lnTo>
                  <a:lnTo>
                    <a:pt x="214626" y="24955"/>
                  </a:lnTo>
                  <a:lnTo>
                    <a:pt x="225404" y="23674"/>
                  </a:lnTo>
                  <a:lnTo>
                    <a:pt x="275621" y="23674"/>
                  </a:lnTo>
                  <a:lnTo>
                    <a:pt x="274284" y="22273"/>
                  </a:lnTo>
                  <a:lnTo>
                    <a:pt x="263390" y="12705"/>
                  </a:lnTo>
                  <a:lnTo>
                    <a:pt x="251423" y="5725"/>
                  </a:lnTo>
                  <a:lnTo>
                    <a:pt x="238666" y="1450"/>
                  </a:lnTo>
                  <a:lnTo>
                    <a:pt x="225404" y="0"/>
                  </a:lnTo>
                  <a:close/>
                </a:path>
                <a:path w="379729" h="287020">
                  <a:moveTo>
                    <a:pt x="216452" y="80048"/>
                  </a:moveTo>
                  <a:lnTo>
                    <a:pt x="167509" y="136422"/>
                  </a:lnTo>
                  <a:lnTo>
                    <a:pt x="160974" y="141525"/>
                  </a:lnTo>
                  <a:lnTo>
                    <a:pt x="153629" y="143284"/>
                  </a:lnTo>
                  <a:lnTo>
                    <a:pt x="189582" y="143284"/>
                  </a:lnTo>
                  <a:lnTo>
                    <a:pt x="206735" y="123550"/>
                  </a:lnTo>
                  <a:lnTo>
                    <a:pt x="233581" y="123550"/>
                  </a:lnTo>
                  <a:lnTo>
                    <a:pt x="220716" y="107487"/>
                  </a:lnTo>
                  <a:lnTo>
                    <a:pt x="229315" y="97439"/>
                  </a:lnTo>
                  <a:lnTo>
                    <a:pt x="229552" y="89962"/>
                  </a:lnTo>
                  <a:lnTo>
                    <a:pt x="222441" y="80344"/>
                  </a:lnTo>
                  <a:lnTo>
                    <a:pt x="216452" y="80048"/>
                  </a:lnTo>
                  <a:close/>
                </a:path>
                <a:path w="379729" h="287020">
                  <a:moveTo>
                    <a:pt x="275621" y="23674"/>
                  </a:moveTo>
                  <a:lnTo>
                    <a:pt x="225404" y="23674"/>
                  </a:lnTo>
                  <a:lnTo>
                    <a:pt x="235366" y="24767"/>
                  </a:lnTo>
                  <a:lnTo>
                    <a:pt x="244941" y="27983"/>
                  </a:lnTo>
                  <a:lnTo>
                    <a:pt x="253916" y="33224"/>
                  </a:lnTo>
                  <a:lnTo>
                    <a:pt x="262078" y="40394"/>
                  </a:lnTo>
                  <a:lnTo>
                    <a:pt x="290109" y="69839"/>
                  </a:lnTo>
                  <a:lnTo>
                    <a:pt x="292073" y="70874"/>
                  </a:lnTo>
                  <a:lnTo>
                    <a:pt x="292545" y="70874"/>
                  </a:lnTo>
                  <a:lnTo>
                    <a:pt x="293838" y="71022"/>
                  </a:lnTo>
                  <a:lnTo>
                    <a:pt x="293838" y="42761"/>
                  </a:lnTo>
                  <a:lnTo>
                    <a:pt x="275621" y="23674"/>
                  </a:lnTo>
                  <a:close/>
                </a:path>
                <a:path w="379729" h="287020">
                  <a:moveTo>
                    <a:pt x="161528" y="0"/>
                  </a:moveTo>
                  <a:lnTo>
                    <a:pt x="156369" y="0"/>
                  </a:lnTo>
                  <a:lnTo>
                    <a:pt x="140867" y="1705"/>
                  </a:lnTo>
                  <a:lnTo>
                    <a:pt x="141280" y="1705"/>
                  </a:lnTo>
                  <a:lnTo>
                    <a:pt x="127160" y="6446"/>
                  </a:lnTo>
                  <a:lnTo>
                    <a:pt x="113725" y="14265"/>
                  </a:lnTo>
                  <a:lnTo>
                    <a:pt x="101483" y="24955"/>
                  </a:lnTo>
                  <a:lnTo>
                    <a:pt x="85327" y="41952"/>
                  </a:lnTo>
                  <a:lnTo>
                    <a:pt x="85328" y="70874"/>
                  </a:lnTo>
                  <a:lnTo>
                    <a:pt x="86923" y="70509"/>
                  </a:lnTo>
                  <a:lnTo>
                    <a:pt x="88464" y="69622"/>
                  </a:lnTo>
                  <a:lnTo>
                    <a:pt x="89712" y="68290"/>
                  </a:lnTo>
                  <a:lnTo>
                    <a:pt x="113706" y="43136"/>
                  </a:lnTo>
                  <a:lnTo>
                    <a:pt x="119863" y="37396"/>
                  </a:lnTo>
                  <a:lnTo>
                    <a:pt x="126457" y="32621"/>
                  </a:lnTo>
                  <a:lnTo>
                    <a:pt x="133417" y="28829"/>
                  </a:lnTo>
                  <a:lnTo>
                    <a:pt x="140671" y="26041"/>
                  </a:lnTo>
                  <a:lnTo>
                    <a:pt x="161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123820" y="2220912"/>
            <a:ext cx="9204960" cy="15843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Un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0" dirty="0">
                <a:solidFill>
                  <a:srgbClr val="272424"/>
                </a:solidFill>
                <a:latin typeface="Gill Sans MT"/>
                <a:cs typeface="Gill Sans MT"/>
              </a:rPr>
              <a:t>syndicat</a:t>
            </a:r>
            <a:r>
              <a:rPr sz="14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65" dirty="0">
                <a:solidFill>
                  <a:srgbClr val="272424"/>
                </a:solidFill>
                <a:latin typeface="Gill Sans MT"/>
                <a:cs typeface="Gill Sans MT"/>
              </a:rPr>
              <a:t>est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utile</a:t>
            </a:r>
            <a:r>
              <a:rPr sz="140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seulement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s'il</a:t>
            </a:r>
            <a:r>
              <a:rPr sz="140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90" dirty="0">
                <a:solidFill>
                  <a:srgbClr val="272424"/>
                </a:solidFill>
                <a:latin typeface="Gill Sans MT"/>
                <a:cs typeface="Gill Sans MT"/>
              </a:rPr>
              <a:t>est</a:t>
            </a:r>
            <a:r>
              <a:rPr sz="14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30" dirty="0">
                <a:solidFill>
                  <a:srgbClr val="272424"/>
                </a:solidFill>
                <a:latin typeface="Gill Sans MT"/>
                <a:cs typeface="Gill Sans MT"/>
              </a:rPr>
              <a:t>présent,</a:t>
            </a:r>
            <a:r>
              <a:rPr sz="1400" b="1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55" dirty="0">
                <a:solidFill>
                  <a:srgbClr val="272424"/>
                </a:solidFill>
                <a:latin typeface="Gill Sans MT"/>
                <a:cs typeface="Gill Sans MT"/>
              </a:rPr>
              <a:t>formé</a:t>
            </a:r>
            <a:r>
              <a:rPr sz="1400" b="1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65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400" b="1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Gill Sans MT"/>
                <a:cs typeface="Gill Sans MT"/>
              </a:rPr>
              <a:t>capable</a:t>
            </a:r>
            <a:r>
              <a:rPr sz="1400" b="1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b="1" spc="-10" dirty="0">
                <a:solidFill>
                  <a:srgbClr val="272424"/>
                </a:solidFill>
                <a:latin typeface="Gill Sans MT"/>
                <a:cs typeface="Gill Sans MT"/>
              </a:rPr>
              <a:t>d'agir.</a:t>
            </a:r>
            <a:endParaRPr sz="140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sz="1400" spc="6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veut</a:t>
            </a:r>
            <a:r>
              <a:rPr sz="14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renforcer</a:t>
            </a:r>
            <a:r>
              <a:rPr sz="14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5" dirty="0">
                <a:solidFill>
                  <a:srgbClr val="272424"/>
                </a:solidFill>
                <a:latin typeface="Gill Sans MT"/>
                <a:cs typeface="Gill Sans MT"/>
              </a:rPr>
              <a:t>capacité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 d'action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de </a:t>
            </a:r>
            <a:r>
              <a:rPr sz="1400" spc="130" dirty="0">
                <a:solidFill>
                  <a:srgbClr val="272424"/>
                </a:solidFill>
                <a:latin typeface="Gill Sans MT"/>
                <a:cs typeface="Gill Sans MT"/>
              </a:rPr>
              <a:t>ses</a:t>
            </a:r>
            <a:r>
              <a:rPr sz="1400" spc="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représentants</a:t>
            </a:r>
            <a:r>
              <a:rPr sz="14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4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améliorer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5" dirty="0">
                <a:solidFill>
                  <a:srgbClr val="272424"/>
                </a:solidFill>
                <a:latin typeface="Gill Sans MT"/>
                <a:cs typeface="Gill Sans MT"/>
              </a:rPr>
              <a:t>l'accompagnement</a:t>
            </a:r>
            <a:r>
              <a:rPr sz="140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9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4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90" dirty="0">
                <a:solidFill>
                  <a:srgbClr val="272424"/>
                </a:solidFill>
                <a:latin typeface="Gill Sans MT"/>
                <a:cs typeface="Gill Sans MT"/>
              </a:rPr>
              <a:t>agents.</a:t>
            </a:r>
            <a:endParaRPr sz="140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1250"/>
              </a:spcBef>
            </a:pPr>
            <a:endParaRPr sz="1400">
              <a:latin typeface="Gill Sans MT"/>
              <a:cs typeface="Gill Sans MT"/>
            </a:endParaRPr>
          </a:p>
          <a:p>
            <a:pPr marL="6082665">
              <a:lnSpc>
                <a:spcPct val="100000"/>
              </a:lnSpc>
            </a:pPr>
            <a:r>
              <a:rPr sz="1800" spc="-10" dirty="0">
                <a:latin typeface="Trebuchet MS"/>
                <a:cs typeface="Trebuchet MS"/>
              </a:rPr>
              <a:t>Présent</a:t>
            </a:r>
            <a:endParaRPr sz="1800">
              <a:latin typeface="Trebuchet MS"/>
              <a:cs typeface="Trebuchet MS"/>
            </a:endParaRPr>
          </a:p>
          <a:p>
            <a:pPr marL="6082665">
              <a:lnSpc>
                <a:spcPct val="100000"/>
              </a:lnSpc>
              <a:spcBef>
                <a:spcPts val="665"/>
              </a:spcBef>
            </a:pP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Proximité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quotidienne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14" dirty="0">
                <a:solidFill>
                  <a:srgbClr val="272424"/>
                </a:solidFill>
                <a:latin typeface="Gill Sans MT"/>
                <a:cs typeface="Gill Sans MT"/>
              </a:rPr>
              <a:t>avec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4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2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400">
              <a:latin typeface="Gill Sans MT"/>
              <a:cs typeface="Gill Sans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58107" y="5277980"/>
            <a:ext cx="1589405" cy="379095"/>
          </a:xfrm>
          <a:custGeom>
            <a:avLst/>
            <a:gdLst/>
            <a:ahLst/>
            <a:cxnLst/>
            <a:rect l="l" t="t" r="r" b="b"/>
            <a:pathLst>
              <a:path w="1589404" h="379095">
                <a:moveTo>
                  <a:pt x="311454" y="301853"/>
                </a:moveTo>
                <a:lnTo>
                  <a:pt x="311340" y="300596"/>
                </a:lnTo>
                <a:lnTo>
                  <a:pt x="311277" y="299834"/>
                </a:lnTo>
                <a:lnTo>
                  <a:pt x="311238" y="299389"/>
                </a:lnTo>
                <a:lnTo>
                  <a:pt x="302158" y="194284"/>
                </a:lnTo>
                <a:lnTo>
                  <a:pt x="292315" y="198615"/>
                </a:lnTo>
                <a:lnTo>
                  <a:pt x="292315" y="299389"/>
                </a:lnTo>
                <a:lnTo>
                  <a:pt x="292265" y="299834"/>
                </a:lnTo>
                <a:lnTo>
                  <a:pt x="292138" y="299834"/>
                </a:lnTo>
                <a:lnTo>
                  <a:pt x="292176" y="299389"/>
                </a:lnTo>
                <a:lnTo>
                  <a:pt x="292315" y="299389"/>
                </a:lnTo>
                <a:lnTo>
                  <a:pt x="292315" y="198615"/>
                </a:lnTo>
                <a:lnTo>
                  <a:pt x="283146" y="202641"/>
                </a:lnTo>
                <a:lnTo>
                  <a:pt x="283337" y="202641"/>
                </a:lnTo>
                <a:lnTo>
                  <a:pt x="291731" y="299389"/>
                </a:lnTo>
                <a:lnTo>
                  <a:pt x="254749" y="322364"/>
                </a:lnTo>
                <a:lnTo>
                  <a:pt x="216725" y="330314"/>
                </a:lnTo>
                <a:lnTo>
                  <a:pt x="194843" y="331444"/>
                </a:lnTo>
                <a:lnTo>
                  <a:pt x="172935" y="330314"/>
                </a:lnTo>
                <a:lnTo>
                  <a:pt x="134848" y="322364"/>
                </a:lnTo>
                <a:lnTo>
                  <a:pt x="100152" y="303326"/>
                </a:lnTo>
                <a:lnTo>
                  <a:pt x="99009" y="302145"/>
                </a:lnTo>
                <a:lnTo>
                  <a:pt x="97917" y="300596"/>
                </a:lnTo>
                <a:lnTo>
                  <a:pt x="106349" y="202641"/>
                </a:lnTo>
                <a:lnTo>
                  <a:pt x="106527" y="202641"/>
                </a:lnTo>
                <a:lnTo>
                  <a:pt x="87515" y="194284"/>
                </a:lnTo>
                <a:lnTo>
                  <a:pt x="78447" y="299389"/>
                </a:lnTo>
                <a:lnTo>
                  <a:pt x="78333" y="300596"/>
                </a:lnTo>
                <a:lnTo>
                  <a:pt x="78232" y="301853"/>
                </a:lnTo>
                <a:lnTo>
                  <a:pt x="87401" y="321195"/>
                </a:lnTo>
                <a:lnTo>
                  <a:pt x="112395" y="338277"/>
                </a:lnTo>
                <a:lnTo>
                  <a:pt x="149466" y="350469"/>
                </a:lnTo>
                <a:lnTo>
                  <a:pt x="194843" y="355117"/>
                </a:lnTo>
                <a:lnTo>
                  <a:pt x="240220" y="350469"/>
                </a:lnTo>
                <a:lnTo>
                  <a:pt x="277291" y="338277"/>
                </a:lnTo>
                <a:lnTo>
                  <a:pt x="287286" y="331444"/>
                </a:lnTo>
                <a:lnTo>
                  <a:pt x="302285" y="321195"/>
                </a:lnTo>
                <a:lnTo>
                  <a:pt x="311454" y="301853"/>
                </a:lnTo>
                <a:close/>
              </a:path>
              <a:path w="1589404" h="379095">
                <a:moveTo>
                  <a:pt x="389191" y="110909"/>
                </a:moveTo>
                <a:lnTo>
                  <a:pt x="385406" y="104254"/>
                </a:lnTo>
                <a:lnTo>
                  <a:pt x="385546" y="104254"/>
                </a:lnTo>
                <a:lnTo>
                  <a:pt x="360286" y="93154"/>
                </a:lnTo>
                <a:lnTo>
                  <a:pt x="360286" y="118376"/>
                </a:lnTo>
                <a:lnTo>
                  <a:pt x="202615" y="187769"/>
                </a:lnTo>
                <a:lnTo>
                  <a:pt x="199936" y="188887"/>
                </a:lnTo>
                <a:lnTo>
                  <a:pt x="199771" y="188887"/>
                </a:lnTo>
                <a:lnTo>
                  <a:pt x="197510" y="189395"/>
                </a:lnTo>
                <a:lnTo>
                  <a:pt x="192176" y="189395"/>
                </a:lnTo>
                <a:lnTo>
                  <a:pt x="189560" y="188887"/>
                </a:lnTo>
                <a:lnTo>
                  <a:pt x="134797" y="164769"/>
                </a:lnTo>
                <a:lnTo>
                  <a:pt x="98818" y="148932"/>
                </a:lnTo>
                <a:lnTo>
                  <a:pt x="100520" y="148043"/>
                </a:lnTo>
                <a:lnTo>
                  <a:pt x="101434" y="147675"/>
                </a:lnTo>
                <a:lnTo>
                  <a:pt x="122313" y="138137"/>
                </a:lnTo>
                <a:lnTo>
                  <a:pt x="203276" y="101142"/>
                </a:lnTo>
                <a:lnTo>
                  <a:pt x="205828" y="94335"/>
                </a:lnTo>
                <a:lnTo>
                  <a:pt x="202069" y="82054"/>
                </a:lnTo>
                <a:lnTo>
                  <a:pt x="196481" y="78943"/>
                </a:lnTo>
                <a:lnTo>
                  <a:pt x="87401" y="128816"/>
                </a:lnTo>
                <a:lnTo>
                  <a:pt x="80594" y="133019"/>
                </a:lnTo>
                <a:lnTo>
                  <a:pt x="74345" y="138137"/>
                </a:lnTo>
                <a:lnTo>
                  <a:pt x="29400" y="118376"/>
                </a:lnTo>
                <a:lnTo>
                  <a:pt x="187071" y="48983"/>
                </a:lnTo>
                <a:lnTo>
                  <a:pt x="189560" y="47942"/>
                </a:lnTo>
                <a:lnTo>
                  <a:pt x="192176" y="47345"/>
                </a:lnTo>
                <a:lnTo>
                  <a:pt x="197510" y="47345"/>
                </a:lnTo>
                <a:lnTo>
                  <a:pt x="200469" y="47942"/>
                </a:lnTo>
                <a:lnTo>
                  <a:pt x="200279" y="47942"/>
                </a:lnTo>
                <a:lnTo>
                  <a:pt x="360286" y="118376"/>
                </a:lnTo>
                <a:lnTo>
                  <a:pt x="360286" y="93154"/>
                </a:lnTo>
                <a:lnTo>
                  <a:pt x="256146" y="47345"/>
                </a:lnTo>
                <a:lnTo>
                  <a:pt x="204622" y="24714"/>
                </a:lnTo>
                <a:lnTo>
                  <a:pt x="199758" y="23672"/>
                </a:lnTo>
                <a:lnTo>
                  <a:pt x="189915" y="23672"/>
                </a:lnTo>
                <a:lnTo>
                  <a:pt x="185064" y="24714"/>
                </a:lnTo>
                <a:lnTo>
                  <a:pt x="4318" y="104254"/>
                </a:lnTo>
                <a:lnTo>
                  <a:pt x="495" y="110909"/>
                </a:lnTo>
                <a:lnTo>
                  <a:pt x="495" y="125857"/>
                </a:lnTo>
                <a:lnTo>
                  <a:pt x="4318" y="132511"/>
                </a:lnTo>
                <a:lnTo>
                  <a:pt x="57099" y="155740"/>
                </a:lnTo>
                <a:lnTo>
                  <a:pt x="45986" y="172847"/>
                </a:lnTo>
                <a:lnTo>
                  <a:pt x="41897" y="182194"/>
                </a:lnTo>
                <a:lnTo>
                  <a:pt x="41897" y="318350"/>
                </a:lnTo>
                <a:lnTo>
                  <a:pt x="41287" y="327164"/>
                </a:lnTo>
                <a:lnTo>
                  <a:pt x="41186" y="328637"/>
                </a:lnTo>
                <a:lnTo>
                  <a:pt x="25933" y="323977"/>
                </a:lnTo>
                <a:lnTo>
                  <a:pt x="28727" y="318350"/>
                </a:lnTo>
                <a:lnTo>
                  <a:pt x="31216" y="312724"/>
                </a:lnTo>
                <a:lnTo>
                  <a:pt x="35928" y="301180"/>
                </a:lnTo>
                <a:lnTo>
                  <a:pt x="38569" y="294081"/>
                </a:lnTo>
                <a:lnTo>
                  <a:pt x="40881" y="286689"/>
                </a:lnTo>
                <a:lnTo>
                  <a:pt x="41706" y="296303"/>
                </a:lnTo>
                <a:lnTo>
                  <a:pt x="41821" y="299389"/>
                </a:lnTo>
                <a:lnTo>
                  <a:pt x="41897" y="318350"/>
                </a:lnTo>
                <a:lnTo>
                  <a:pt x="41897" y="182194"/>
                </a:lnTo>
                <a:lnTo>
                  <a:pt x="37541" y="192138"/>
                </a:lnTo>
                <a:lnTo>
                  <a:pt x="32029" y="213144"/>
                </a:lnTo>
                <a:lnTo>
                  <a:pt x="29806" y="234454"/>
                </a:lnTo>
                <a:lnTo>
                  <a:pt x="29705" y="235419"/>
                </a:lnTo>
                <a:lnTo>
                  <a:pt x="21183" y="282956"/>
                </a:lnTo>
                <a:lnTo>
                  <a:pt x="2489" y="324345"/>
                </a:lnTo>
                <a:lnTo>
                  <a:pt x="546" y="327444"/>
                </a:lnTo>
                <a:lnTo>
                  <a:pt x="25" y="331444"/>
                </a:lnTo>
                <a:lnTo>
                  <a:pt x="0" y="331597"/>
                </a:lnTo>
                <a:lnTo>
                  <a:pt x="2197" y="339140"/>
                </a:lnTo>
                <a:lnTo>
                  <a:pt x="4737" y="341947"/>
                </a:lnTo>
                <a:lnTo>
                  <a:pt x="46774" y="354749"/>
                </a:lnTo>
                <a:lnTo>
                  <a:pt x="49326" y="355561"/>
                </a:lnTo>
                <a:lnTo>
                  <a:pt x="51663" y="355117"/>
                </a:lnTo>
                <a:lnTo>
                  <a:pt x="51955" y="355117"/>
                </a:lnTo>
                <a:lnTo>
                  <a:pt x="56553" y="351497"/>
                </a:lnTo>
                <a:lnTo>
                  <a:pt x="61252" y="299389"/>
                </a:lnTo>
                <a:lnTo>
                  <a:pt x="60286" y="286689"/>
                </a:lnTo>
                <a:lnTo>
                  <a:pt x="51714" y="241922"/>
                </a:lnTo>
                <a:lnTo>
                  <a:pt x="49199" y="234454"/>
                </a:lnTo>
                <a:lnTo>
                  <a:pt x="51765" y="214439"/>
                </a:lnTo>
                <a:lnTo>
                  <a:pt x="57556" y="195808"/>
                </a:lnTo>
                <a:lnTo>
                  <a:pt x="66243" y="179070"/>
                </a:lnTo>
                <a:lnTo>
                  <a:pt x="77558" y="164769"/>
                </a:lnTo>
                <a:lnTo>
                  <a:pt x="185064" y="212039"/>
                </a:lnTo>
                <a:lnTo>
                  <a:pt x="190258" y="213144"/>
                </a:lnTo>
                <a:lnTo>
                  <a:pt x="199415" y="213144"/>
                </a:lnTo>
                <a:lnTo>
                  <a:pt x="204622" y="212039"/>
                </a:lnTo>
                <a:lnTo>
                  <a:pt x="256159" y="189395"/>
                </a:lnTo>
                <a:lnTo>
                  <a:pt x="385356" y="132511"/>
                </a:lnTo>
                <a:lnTo>
                  <a:pt x="389191" y="125857"/>
                </a:lnTo>
                <a:lnTo>
                  <a:pt x="389191" y="110909"/>
                </a:lnTo>
                <a:close/>
              </a:path>
              <a:path w="1589404" h="379095">
                <a:moveTo>
                  <a:pt x="1352473" y="189433"/>
                </a:moveTo>
                <a:lnTo>
                  <a:pt x="1350733" y="180517"/>
                </a:lnTo>
                <a:lnTo>
                  <a:pt x="1345526" y="172681"/>
                </a:lnTo>
                <a:lnTo>
                  <a:pt x="1328699" y="155854"/>
                </a:lnTo>
                <a:lnTo>
                  <a:pt x="1328699" y="189433"/>
                </a:lnTo>
                <a:lnTo>
                  <a:pt x="1234046" y="284099"/>
                </a:lnTo>
                <a:lnTo>
                  <a:pt x="1234046" y="94703"/>
                </a:lnTo>
                <a:lnTo>
                  <a:pt x="1328699" y="189433"/>
                </a:lnTo>
                <a:lnTo>
                  <a:pt x="1328699" y="155854"/>
                </a:lnTo>
                <a:lnTo>
                  <a:pt x="1267561" y="94703"/>
                </a:lnTo>
                <a:lnTo>
                  <a:pt x="1231836" y="71158"/>
                </a:lnTo>
                <a:lnTo>
                  <a:pt x="1224788" y="72936"/>
                </a:lnTo>
                <a:lnTo>
                  <a:pt x="1218984" y="76441"/>
                </a:lnTo>
                <a:lnTo>
                  <a:pt x="1214361" y="81559"/>
                </a:lnTo>
                <a:lnTo>
                  <a:pt x="1211402" y="87769"/>
                </a:lnTo>
                <a:lnTo>
                  <a:pt x="1210373" y="94703"/>
                </a:lnTo>
                <a:lnTo>
                  <a:pt x="1210373" y="284099"/>
                </a:lnTo>
                <a:lnTo>
                  <a:pt x="1231836" y="307708"/>
                </a:lnTo>
                <a:lnTo>
                  <a:pt x="1238707" y="307352"/>
                </a:lnTo>
                <a:lnTo>
                  <a:pt x="1245184" y="305054"/>
                </a:lnTo>
                <a:lnTo>
                  <a:pt x="1250835" y="300888"/>
                </a:lnTo>
                <a:lnTo>
                  <a:pt x="1267625" y="284099"/>
                </a:lnTo>
                <a:lnTo>
                  <a:pt x="1345526" y="206197"/>
                </a:lnTo>
                <a:lnTo>
                  <a:pt x="1350733" y="198361"/>
                </a:lnTo>
                <a:lnTo>
                  <a:pt x="1352473" y="189433"/>
                </a:lnTo>
                <a:close/>
              </a:path>
              <a:path w="1589404" h="379095">
                <a:moveTo>
                  <a:pt x="1518005" y="21475"/>
                </a:moveTo>
                <a:lnTo>
                  <a:pt x="1494459" y="0"/>
                </a:lnTo>
                <a:lnTo>
                  <a:pt x="1494459" y="23672"/>
                </a:lnTo>
                <a:lnTo>
                  <a:pt x="1399768" y="118376"/>
                </a:lnTo>
                <a:lnTo>
                  <a:pt x="1305064" y="23672"/>
                </a:lnTo>
                <a:lnTo>
                  <a:pt x="1494459" y="23672"/>
                </a:lnTo>
                <a:lnTo>
                  <a:pt x="1494459" y="0"/>
                </a:lnTo>
                <a:lnTo>
                  <a:pt x="1305064" y="0"/>
                </a:lnTo>
                <a:lnTo>
                  <a:pt x="1298143" y="1041"/>
                </a:lnTo>
                <a:lnTo>
                  <a:pt x="1291920" y="4000"/>
                </a:lnTo>
                <a:lnTo>
                  <a:pt x="1286802" y="8623"/>
                </a:lnTo>
                <a:lnTo>
                  <a:pt x="1283169" y="14655"/>
                </a:lnTo>
                <a:lnTo>
                  <a:pt x="1281455" y="21475"/>
                </a:lnTo>
                <a:lnTo>
                  <a:pt x="1281811" y="28346"/>
                </a:lnTo>
                <a:lnTo>
                  <a:pt x="1382966" y="135178"/>
                </a:lnTo>
                <a:lnTo>
                  <a:pt x="1399730" y="142100"/>
                </a:lnTo>
                <a:lnTo>
                  <a:pt x="1408645" y="140373"/>
                </a:lnTo>
                <a:lnTo>
                  <a:pt x="1416481" y="135178"/>
                </a:lnTo>
                <a:lnTo>
                  <a:pt x="1433283" y="118376"/>
                </a:lnTo>
                <a:lnTo>
                  <a:pt x="1511185" y="40474"/>
                </a:lnTo>
                <a:lnTo>
                  <a:pt x="1515376" y="34823"/>
                </a:lnTo>
                <a:lnTo>
                  <a:pt x="1517675" y="28346"/>
                </a:lnTo>
                <a:lnTo>
                  <a:pt x="1517891" y="23672"/>
                </a:lnTo>
                <a:lnTo>
                  <a:pt x="1518005" y="21475"/>
                </a:lnTo>
                <a:close/>
              </a:path>
              <a:path w="1589404" h="379095">
                <a:moveTo>
                  <a:pt x="1518069" y="357327"/>
                </a:moveTo>
                <a:lnTo>
                  <a:pt x="1494459" y="321538"/>
                </a:lnTo>
                <a:lnTo>
                  <a:pt x="1494459" y="355117"/>
                </a:lnTo>
                <a:lnTo>
                  <a:pt x="1305064" y="355117"/>
                </a:lnTo>
                <a:lnTo>
                  <a:pt x="1399768" y="260413"/>
                </a:lnTo>
                <a:lnTo>
                  <a:pt x="1494459" y="355117"/>
                </a:lnTo>
                <a:lnTo>
                  <a:pt x="1494459" y="321538"/>
                </a:lnTo>
                <a:lnTo>
                  <a:pt x="1433347" y="260413"/>
                </a:lnTo>
                <a:lnTo>
                  <a:pt x="1416558" y="243636"/>
                </a:lnTo>
                <a:lnTo>
                  <a:pt x="1408722" y="238429"/>
                </a:lnTo>
                <a:lnTo>
                  <a:pt x="1399794" y="236689"/>
                </a:lnTo>
                <a:lnTo>
                  <a:pt x="1390878" y="238429"/>
                </a:lnTo>
                <a:lnTo>
                  <a:pt x="1288351" y="338328"/>
                </a:lnTo>
                <a:lnTo>
                  <a:pt x="1281633" y="355117"/>
                </a:lnTo>
                <a:lnTo>
                  <a:pt x="1281518" y="357327"/>
                </a:lnTo>
                <a:lnTo>
                  <a:pt x="1305140" y="378790"/>
                </a:lnTo>
                <a:lnTo>
                  <a:pt x="1494536" y="378790"/>
                </a:lnTo>
                <a:lnTo>
                  <a:pt x="1516405" y="364172"/>
                </a:lnTo>
                <a:lnTo>
                  <a:pt x="1518069" y="357327"/>
                </a:lnTo>
                <a:close/>
              </a:path>
              <a:path w="1589404" h="379095">
                <a:moveTo>
                  <a:pt x="1589163" y="94703"/>
                </a:moveTo>
                <a:lnTo>
                  <a:pt x="1588135" y="87769"/>
                </a:lnTo>
                <a:lnTo>
                  <a:pt x="1585201" y="81559"/>
                </a:lnTo>
                <a:lnTo>
                  <a:pt x="1580603" y="76441"/>
                </a:lnTo>
                <a:lnTo>
                  <a:pt x="1574850" y="72936"/>
                </a:lnTo>
                <a:lnTo>
                  <a:pt x="1575054" y="72936"/>
                </a:lnTo>
                <a:lnTo>
                  <a:pt x="1567954" y="71158"/>
                </a:lnTo>
                <a:lnTo>
                  <a:pt x="1566367" y="71158"/>
                </a:lnTo>
                <a:lnTo>
                  <a:pt x="1565490" y="71208"/>
                </a:lnTo>
                <a:lnTo>
                  <a:pt x="1565490" y="94703"/>
                </a:lnTo>
                <a:lnTo>
                  <a:pt x="1565490" y="284099"/>
                </a:lnTo>
                <a:lnTo>
                  <a:pt x="1470825" y="189433"/>
                </a:lnTo>
                <a:lnTo>
                  <a:pt x="1565490" y="94703"/>
                </a:lnTo>
                <a:lnTo>
                  <a:pt x="1565490" y="71208"/>
                </a:lnTo>
                <a:lnTo>
                  <a:pt x="1559877" y="71488"/>
                </a:lnTo>
                <a:lnTo>
                  <a:pt x="1560690" y="71488"/>
                </a:lnTo>
                <a:lnTo>
                  <a:pt x="1554289" y="73787"/>
                </a:lnTo>
                <a:lnTo>
                  <a:pt x="1548612" y="77978"/>
                </a:lnTo>
                <a:lnTo>
                  <a:pt x="1453946" y="172681"/>
                </a:lnTo>
                <a:lnTo>
                  <a:pt x="1448777" y="180517"/>
                </a:lnTo>
                <a:lnTo>
                  <a:pt x="1447076" y="189433"/>
                </a:lnTo>
                <a:lnTo>
                  <a:pt x="1448841" y="198361"/>
                </a:lnTo>
                <a:lnTo>
                  <a:pt x="1548790" y="300888"/>
                </a:lnTo>
                <a:lnTo>
                  <a:pt x="1560957" y="307352"/>
                </a:lnTo>
                <a:lnTo>
                  <a:pt x="1561769" y="307352"/>
                </a:lnTo>
                <a:lnTo>
                  <a:pt x="1567688" y="307644"/>
                </a:lnTo>
                <a:lnTo>
                  <a:pt x="1574215" y="305993"/>
                </a:lnTo>
                <a:lnTo>
                  <a:pt x="1574393" y="305993"/>
                </a:lnTo>
                <a:lnTo>
                  <a:pt x="1580438" y="302361"/>
                </a:lnTo>
                <a:lnTo>
                  <a:pt x="1581810" y="300888"/>
                </a:lnTo>
                <a:lnTo>
                  <a:pt x="1585125" y="297243"/>
                </a:lnTo>
                <a:lnTo>
                  <a:pt x="1588096" y="291020"/>
                </a:lnTo>
                <a:lnTo>
                  <a:pt x="1589151" y="284099"/>
                </a:lnTo>
                <a:lnTo>
                  <a:pt x="1589163" y="9470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194040" y="4497432"/>
            <a:ext cx="3067685" cy="701040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sz="1800" spc="60" dirty="0">
                <a:latin typeface="Trebuchet MS"/>
                <a:cs typeface="Trebuchet MS"/>
              </a:rPr>
              <a:t>Formé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sz="1400" spc="85" dirty="0">
                <a:solidFill>
                  <a:srgbClr val="272424"/>
                </a:solidFill>
                <a:latin typeface="Gill Sans MT"/>
                <a:cs typeface="Gill Sans MT"/>
              </a:rPr>
              <a:t>Représentants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95" dirty="0">
                <a:solidFill>
                  <a:srgbClr val="272424"/>
                </a:solidFill>
                <a:latin typeface="Gill Sans MT"/>
                <a:cs typeface="Gill Sans MT"/>
              </a:rPr>
              <a:t>compétents</a:t>
            </a:r>
            <a:r>
              <a:rPr sz="1400" spc="-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65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40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0" dirty="0">
                <a:solidFill>
                  <a:srgbClr val="272424"/>
                </a:solidFill>
                <a:latin typeface="Gill Sans MT"/>
                <a:cs typeface="Gill Sans MT"/>
              </a:rPr>
              <a:t>formés</a:t>
            </a:r>
            <a:endParaRPr sz="1400">
              <a:latin typeface="Gill Sans MT"/>
              <a:cs typeface="Gill Sans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194040" y="5934784"/>
            <a:ext cx="3289935" cy="701675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sz="1800" spc="65" dirty="0">
                <a:latin typeface="Trebuchet MS"/>
                <a:cs typeface="Trebuchet MS"/>
              </a:rPr>
              <a:t>Capable</a:t>
            </a:r>
            <a:r>
              <a:rPr sz="1800" spc="-95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d'agir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sz="1400" spc="95" dirty="0">
                <a:solidFill>
                  <a:srgbClr val="272424"/>
                </a:solidFill>
                <a:latin typeface="Gill Sans MT"/>
                <a:cs typeface="Gill Sans MT"/>
              </a:rPr>
              <a:t>Résultats</a:t>
            </a:r>
            <a:r>
              <a:rPr sz="140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concrets</a:t>
            </a:r>
            <a:r>
              <a:rPr sz="140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14" dirty="0">
                <a:solidFill>
                  <a:srgbClr val="272424"/>
                </a:solidFill>
                <a:latin typeface="Gill Sans MT"/>
                <a:cs typeface="Gill Sans MT"/>
              </a:rPr>
              <a:t>accompagnement</a:t>
            </a:r>
            <a:endParaRPr sz="1400">
              <a:latin typeface="Gill Sans MT"/>
              <a:cs typeface="Gill Sans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23820" y="7461250"/>
            <a:ext cx="906462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Ces</a:t>
            </a:r>
            <a:r>
              <a:rPr sz="140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trois</a:t>
            </a:r>
            <a:r>
              <a:rPr sz="140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piliers</a:t>
            </a:r>
            <a:r>
              <a:rPr sz="140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constituent</a:t>
            </a:r>
            <a:r>
              <a:rPr sz="14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5" dirty="0">
                <a:solidFill>
                  <a:srgbClr val="272424"/>
                </a:solidFill>
                <a:latin typeface="Gill Sans MT"/>
                <a:cs typeface="Gill Sans MT"/>
              </a:rPr>
              <a:t>socle</a:t>
            </a:r>
            <a:r>
              <a:rPr sz="14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60" dirty="0">
                <a:solidFill>
                  <a:srgbClr val="272424"/>
                </a:solidFill>
                <a:latin typeface="Gill Sans MT"/>
                <a:cs typeface="Gill Sans MT"/>
              </a:rPr>
              <a:t>sur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50" dirty="0">
                <a:solidFill>
                  <a:srgbClr val="272424"/>
                </a:solidFill>
                <a:latin typeface="Gill Sans MT"/>
                <a:cs typeface="Gill Sans MT"/>
              </a:rPr>
              <a:t>lequel</a:t>
            </a:r>
            <a:r>
              <a:rPr sz="140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40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400" spc="-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construit</a:t>
            </a:r>
            <a:r>
              <a:rPr sz="140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5" dirty="0">
                <a:solidFill>
                  <a:srgbClr val="272424"/>
                </a:solidFill>
                <a:latin typeface="Gill Sans MT"/>
                <a:cs typeface="Gill Sans MT"/>
              </a:rPr>
              <a:t>son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70" dirty="0">
                <a:solidFill>
                  <a:srgbClr val="272424"/>
                </a:solidFill>
                <a:latin typeface="Gill Sans MT"/>
                <a:cs typeface="Gill Sans MT"/>
              </a:rPr>
              <a:t>action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10" dirty="0">
                <a:solidFill>
                  <a:srgbClr val="272424"/>
                </a:solidFill>
                <a:latin typeface="Gill Sans MT"/>
                <a:cs typeface="Gill Sans MT"/>
              </a:rPr>
              <a:t>au</a:t>
            </a:r>
            <a:r>
              <a:rPr sz="140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45" dirty="0">
                <a:solidFill>
                  <a:srgbClr val="272424"/>
                </a:solidFill>
                <a:latin typeface="Gill Sans MT"/>
                <a:cs typeface="Gill Sans MT"/>
              </a:rPr>
              <a:t>quotidien</a:t>
            </a:r>
            <a:r>
              <a:rPr sz="140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40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8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40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105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40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400" spc="-10" dirty="0">
                <a:solidFill>
                  <a:srgbClr val="272424"/>
                </a:solidFill>
                <a:latin typeface="Gill Sans MT"/>
                <a:cs typeface="Gill Sans MT"/>
              </a:rPr>
              <a:t>territoriaux.</a:t>
            </a:r>
            <a:endParaRPr sz="140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1852" y="1000696"/>
            <a:ext cx="10521950" cy="7696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25" dirty="0"/>
              <a:t>Former</a:t>
            </a:r>
            <a:r>
              <a:rPr spc="-245" dirty="0"/>
              <a:t> </a:t>
            </a:r>
            <a:r>
              <a:rPr spc="170" dirty="0"/>
              <a:t>les</a:t>
            </a:r>
            <a:r>
              <a:rPr spc="-280" dirty="0"/>
              <a:t> </a:t>
            </a:r>
            <a:r>
              <a:rPr spc="70" dirty="0"/>
              <a:t>représentants</a:t>
            </a:r>
            <a:r>
              <a:rPr spc="-270" dirty="0"/>
              <a:t> </a:t>
            </a:r>
            <a:r>
              <a:rPr spc="295" dirty="0"/>
              <a:t>des</a:t>
            </a:r>
            <a:r>
              <a:rPr spc="-215" dirty="0"/>
              <a:t> </a:t>
            </a:r>
            <a:r>
              <a:rPr spc="165" dirty="0"/>
              <a:t>agents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1852" y="2363152"/>
            <a:ext cx="2300605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développera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7363" y="3020162"/>
            <a:ext cx="246492" cy="24620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866775" y="3381375"/>
            <a:ext cx="4133850" cy="28575"/>
          </a:xfrm>
          <a:custGeom>
            <a:avLst/>
            <a:gdLst/>
            <a:ahLst/>
            <a:cxnLst/>
            <a:rect l="l" t="t" r="r" b="b"/>
            <a:pathLst>
              <a:path w="4133850" h="28575">
                <a:moveTo>
                  <a:pt x="4133850" y="0"/>
                </a:moveTo>
                <a:lnTo>
                  <a:pt x="0" y="0"/>
                </a:lnTo>
                <a:lnTo>
                  <a:pt x="0" y="28575"/>
                </a:lnTo>
                <a:lnTo>
                  <a:pt x="4133850" y="28575"/>
                </a:lnTo>
                <a:lnTo>
                  <a:pt x="4133850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51852" y="3534473"/>
            <a:ext cx="3925570" cy="169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81610">
              <a:lnSpc>
                <a:spcPts val="3000"/>
              </a:lnSpc>
              <a:spcBef>
                <a:spcPts val="100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Formation</a:t>
            </a:r>
            <a:r>
              <a:rPr sz="2400" spc="-9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40" dirty="0">
                <a:solidFill>
                  <a:srgbClr val="272424"/>
                </a:solidFill>
                <a:latin typeface="Trebuchet MS"/>
                <a:cs typeface="Trebuchet MS"/>
              </a:rPr>
              <a:t>des</a:t>
            </a:r>
            <a:r>
              <a:rPr sz="2400" spc="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70" dirty="0">
                <a:solidFill>
                  <a:srgbClr val="272424"/>
                </a:solidFill>
                <a:latin typeface="Trebuchet MS"/>
                <a:cs typeface="Trebuchet MS"/>
              </a:rPr>
              <a:t>élus</a:t>
            </a:r>
            <a:r>
              <a:rPr sz="2400" spc="1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85" dirty="0">
                <a:solidFill>
                  <a:srgbClr val="272424"/>
                </a:solidFill>
                <a:latin typeface="Trebuchet MS"/>
                <a:cs typeface="Trebuchet MS"/>
              </a:rPr>
              <a:t>CST</a:t>
            </a:r>
            <a:r>
              <a:rPr sz="2400" spc="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272424"/>
                </a:solidFill>
                <a:latin typeface="Trebuchet MS"/>
                <a:cs typeface="Trebuchet MS"/>
              </a:rPr>
              <a:t>et </a:t>
            </a:r>
            <a:r>
              <a:rPr sz="2400" spc="145" dirty="0">
                <a:solidFill>
                  <a:srgbClr val="272424"/>
                </a:solidFill>
                <a:latin typeface="Trebuchet MS"/>
                <a:cs typeface="Trebuchet MS"/>
              </a:rPr>
              <a:t>F3SCT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700"/>
              </a:lnSpc>
              <a:spcBef>
                <a:spcPts val="101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Renforcer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compétences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élus </a:t>
            </a:r>
            <a:r>
              <a:rPr sz="1850" spc="180" dirty="0">
                <a:solidFill>
                  <a:srgbClr val="272424"/>
                </a:solidFill>
                <a:latin typeface="Gill Sans MT"/>
                <a:cs typeface="Gill Sans MT"/>
              </a:rPr>
              <a:t>dans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instances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représentatives</a:t>
            </a:r>
            <a:endParaRPr sz="1850">
              <a:latin typeface="Gill Sans MT"/>
              <a:cs typeface="Gill Sans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5772" y="3020704"/>
            <a:ext cx="231189" cy="2457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5248275" y="3381375"/>
            <a:ext cx="4133850" cy="28575"/>
          </a:xfrm>
          <a:custGeom>
            <a:avLst/>
            <a:gdLst/>
            <a:ahLst/>
            <a:cxnLst/>
            <a:rect l="l" t="t" r="r" b="b"/>
            <a:pathLst>
              <a:path w="4133850" h="28575">
                <a:moveTo>
                  <a:pt x="4133850" y="0"/>
                </a:moveTo>
                <a:lnTo>
                  <a:pt x="0" y="0"/>
                </a:lnTo>
                <a:lnTo>
                  <a:pt x="0" y="28575"/>
                </a:lnTo>
                <a:lnTo>
                  <a:pt x="4133850" y="28575"/>
                </a:lnTo>
                <a:lnTo>
                  <a:pt x="4133850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237734" y="3534473"/>
            <a:ext cx="4026535" cy="169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100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Formation</a:t>
            </a:r>
            <a:r>
              <a:rPr sz="2400" spc="-1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45" dirty="0">
                <a:solidFill>
                  <a:srgbClr val="272424"/>
                </a:solidFill>
                <a:latin typeface="Trebuchet MS"/>
                <a:cs typeface="Trebuchet MS"/>
              </a:rPr>
              <a:t>des</a:t>
            </a:r>
            <a:r>
              <a:rPr sz="2400" spc="1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75" dirty="0">
                <a:solidFill>
                  <a:srgbClr val="272424"/>
                </a:solidFill>
                <a:latin typeface="Trebuchet MS"/>
                <a:cs typeface="Trebuchet MS"/>
              </a:rPr>
              <a:t>responsables </a:t>
            </a:r>
            <a:r>
              <a:rPr sz="2400" spc="114" dirty="0">
                <a:solidFill>
                  <a:srgbClr val="272424"/>
                </a:solidFill>
                <a:latin typeface="Trebuchet MS"/>
                <a:cs typeface="Trebuchet MS"/>
              </a:rPr>
              <a:t>de</a:t>
            </a:r>
            <a:r>
              <a:rPr sz="2400" spc="-10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section</a:t>
            </a:r>
            <a:endParaRPr sz="2400">
              <a:latin typeface="Trebuchet MS"/>
              <a:cs typeface="Trebuchet MS"/>
            </a:endParaRPr>
          </a:p>
          <a:p>
            <a:pPr marL="12700" marR="53340">
              <a:lnSpc>
                <a:spcPct val="138700"/>
              </a:lnSpc>
              <a:spcBef>
                <a:spcPts val="1015"/>
              </a:spcBef>
            </a:pP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Outiller</a:t>
            </a:r>
            <a:r>
              <a:rPr sz="18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responsables</a:t>
            </a: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locaux</a:t>
            </a:r>
            <a:r>
              <a:rPr sz="18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pour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agir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efficacement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sur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terrain</a:t>
            </a:r>
            <a:endParaRPr sz="1850">
              <a:latin typeface="Gill Sans MT"/>
              <a:cs typeface="Gill Sans MT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30363" y="3035550"/>
            <a:ext cx="246493" cy="215433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9629775" y="3381375"/>
            <a:ext cx="4133850" cy="28575"/>
          </a:xfrm>
          <a:custGeom>
            <a:avLst/>
            <a:gdLst/>
            <a:ahLst/>
            <a:cxnLst/>
            <a:rect l="l" t="t" r="r" b="b"/>
            <a:pathLst>
              <a:path w="4133850" h="28575">
                <a:moveTo>
                  <a:pt x="4133850" y="0"/>
                </a:moveTo>
                <a:lnTo>
                  <a:pt x="0" y="0"/>
                </a:lnTo>
                <a:lnTo>
                  <a:pt x="0" y="28575"/>
                </a:lnTo>
                <a:lnTo>
                  <a:pt x="4133850" y="28575"/>
                </a:lnTo>
                <a:lnTo>
                  <a:pt x="4133850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623806" y="3534473"/>
            <a:ext cx="3256279" cy="2099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100"/>
              </a:spcBef>
            </a:pPr>
            <a:r>
              <a:rPr sz="2400" spc="110" dirty="0">
                <a:solidFill>
                  <a:srgbClr val="272424"/>
                </a:solidFill>
                <a:latin typeface="Trebuchet MS"/>
                <a:cs typeface="Trebuchet MS"/>
              </a:rPr>
              <a:t>Accompagnement</a:t>
            </a:r>
            <a:r>
              <a:rPr sz="24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20" dirty="0">
                <a:solidFill>
                  <a:srgbClr val="272424"/>
                </a:solidFill>
                <a:latin typeface="Trebuchet MS"/>
                <a:cs typeface="Trebuchet MS"/>
              </a:rPr>
              <a:t>des </a:t>
            </a:r>
            <a:r>
              <a:rPr sz="2400" spc="55" dirty="0">
                <a:solidFill>
                  <a:srgbClr val="272424"/>
                </a:solidFill>
                <a:latin typeface="Trebuchet MS"/>
                <a:cs typeface="Trebuchet MS"/>
              </a:rPr>
              <a:t>permanents</a:t>
            </a:r>
            <a:r>
              <a:rPr sz="2400" spc="-6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50" dirty="0">
                <a:solidFill>
                  <a:srgbClr val="272424"/>
                </a:solidFill>
                <a:latin typeface="Trebuchet MS"/>
                <a:cs typeface="Trebuchet MS"/>
              </a:rPr>
              <a:t>syndicaux</a:t>
            </a:r>
            <a:endParaRPr sz="2400">
              <a:latin typeface="Trebuchet MS"/>
              <a:cs typeface="Trebuchet MS"/>
            </a:endParaRPr>
          </a:p>
          <a:p>
            <a:pPr marL="12700" marR="39370">
              <a:lnSpc>
                <a:spcPct val="140400"/>
              </a:lnSpc>
              <a:spcBef>
                <a:spcPts val="980"/>
              </a:spcBef>
            </a:pPr>
            <a:r>
              <a:rPr sz="1850" spc="80" dirty="0">
                <a:solidFill>
                  <a:srgbClr val="272424"/>
                </a:solidFill>
                <a:latin typeface="Gill Sans MT"/>
                <a:cs typeface="Gill Sans MT"/>
              </a:rPr>
              <a:t>Soutenir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permanents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dans 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l'exercice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leurs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missions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quotidiennes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866775" y="6134100"/>
            <a:ext cx="12896850" cy="1047750"/>
            <a:chOff x="866775" y="6134100"/>
            <a:chExt cx="12896850" cy="1047750"/>
          </a:xfrm>
        </p:grpSpPr>
        <p:sp>
          <p:nvSpPr>
            <p:cNvPr id="14" name="object 14"/>
            <p:cNvSpPr/>
            <p:nvPr/>
          </p:nvSpPr>
          <p:spPr>
            <a:xfrm>
              <a:off x="866775" y="6134100"/>
              <a:ext cx="12896850" cy="1047750"/>
            </a:xfrm>
            <a:custGeom>
              <a:avLst/>
              <a:gdLst/>
              <a:ahLst/>
              <a:cxnLst/>
              <a:rect l="l" t="t" r="r" b="b"/>
              <a:pathLst>
                <a:path w="12896850" h="1047750">
                  <a:moveTo>
                    <a:pt x="12793344" y="0"/>
                  </a:moveTo>
                  <a:lnTo>
                    <a:pt x="103555" y="0"/>
                  </a:lnTo>
                  <a:lnTo>
                    <a:pt x="63248" y="8135"/>
                  </a:lnTo>
                  <a:lnTo>
                    <a:pt x="30332" y="30321"/>
                  </a:lnTo>
                  <a:lnTo>
                    <a:pt x="8138" y="63222"/>
                  </a:lnTo>
                  <a:lnTo>
                    <a:pt x="0" y="103505"/>
                  </a:lnTo>
                  <a:lnTo>
                    <a:pt x="0" y="944194"/>
                  </a:lnTo>
                  <a:lnTo>
                    <a:pt x="8138" y="984501"/>
                  </a:lnTo>
                  <a:lnTo>
                    <a:pt x="30332" y="1017417"/>
                  </a:lnTo>
                  <a:lnTo>
                    <a:pt x="63248" y="1039611"/>
                  </a:lnTo>
                  <a:lnTo>
                    <a:pt x="103555" y="1047750"/>
                  </a:lnTo>
                  <a:lnTo>
                    <a:pt x="12793344" y="1047750"/>
                  </a:lnTo>
                  <a:lnTo>
                    <a:pt x="12833627" y="1039611"/>
                  </a:lnTo>
                  <a:lnTo>
                    <a:pt x="12866528" y="1017417"/>
                  </a:lnTo>
                  <a:lnTo>
                    <a:pt x="12888714" y="984501"/>
                  </a:lnTo>
                  <a:lnTo>
                    <a:pt x="12896850" y="944194"/>
                  </a:lnTo>
                  <a:lnTo>
                    <a:pt x="12896850" y="103505"/>
                  </a:lnTo>
                  <a:lnTo>
                    <a:pt x="12888714" y="63222"/>
                  </a:lnTo>
                  <a:lnTo>
                    <a:pt x="12866528" y="30321"/>
                  </a:lnTo>
                  <a:lnTo>
                    <a:pt x="12833627" y="8135"/>
                  </a:lnTo>
                  <a:lnTo>
                    <a:pt x="12793344" y="0"/>
                  </a:lnTo>
                  <a:close/>
                </a:path>
              </a:pathLst>
            </a:custGeom>
            <a:solidFill>
              <a:srgbClr val="C0D7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4425" y="6496050"/>
              <a:ext cx="304800" cy="247650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654810" y="6490017"/>
            <a:ext cx="5753735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60" dirty="0">
                <a:latin typeface="Gill Sans MT"/>
                <a:cs typeface="Gill Sans MT"/>
              </a:rPr>
              <a:t>Objectif</a:t>
            </a:r>
            <a:r>
              <a:rPr sz="1850" spc="-70" dirty="0">
                <a:latin typeface="Gill Sans MT"/>
                <a:cs typeface="Gill Sans MT"/>
              </a:rPr>
              <a:t> </a:t>
            </a:r>
            <a:r>
              <a:rPr sz="1850" spc="50" dirty="0">
                <a:latin typeface="Gill Sans MT"/>
                <a:cs typeface="Gill Sans MT"/>
              </a:rPr>
              <a:t>:</a:t>
            </a:r>
            <a:r>
              <a:rPr sz="1850" spc="-35" dirty="0">
                <a:latin typeface="Gill Sans MT"/>
                <a:cs typeface="Gill Sans MT"/>
              </a:rPr>
              <a:t> </a:t>
            </a:r>
            <a:r>
              <a:rPr sz="1850" b="1" spc="50" dirty="0">
                <a:latin typeface="Gill Sans MT"/>
                <a:cs typeface="Gill Sans MT"/>
              </a:rPr>
              <a:t>des</a:t>
            </a:r>
            <a:r>
              <a:rPr sz="1850" b="1" spc="-80" dirty="0">
                <a:latin typeface="Gill Sans MT"/>
                <a:cs typeface="Gill Sans MT"/>
              </a:rPr>
              <a:t> </a:t>
            </a:r>
            <a:r>
              <a:rPr sz="1850" b="1" spc="-10" dirty="0">
                <a:latin typeface="Gill Sans MT"/>
                <a:cs typeface="Gill Sans MT"/>
              </a:rPr>
              <a:t>représentants </a:t>
            </a:r>
            <a:r>
              <a:rPr sz="1850" b="1" spc="-30" dirty="0">
                <a:latin typeface="Gill Sans MT"/>
                <a:cs typeface="Gill Sans MT"/>
              </a:rPr>
              <a:t>compétents</a:t>
            </a:r>
            <a:r>
              <a:rPr sz="1850" b="1" spc="-80" dirty="0">
                <a:latin typeface="Gill Sans MT"/>
                <a:cs typeface="Gill Sans MT"/>
              </a:rPr>
              <a:t> </a:t>
            </a:r>
            <a:r>
              <a:rPr sz="1850" b="1" spc="-10" dirty="0">
                <a:latin typeface="Gill Sans MT"/>
                <a:cs typeface="Gill Sans MT"/>
              </a:rPr>
              <a:t>et</a:t>
            </a:r>
            <a:r>
              <a:rPr sz="1850" b="1" spc="-50" dirty="0">
                <a:latin typeface="Gill Sans MT"/>
                <a:cs typeface="Gill Sans MT"/>
              </a:rPr>
              <a:t> </a:t>
            </a:r>
            <a:r>
              <a:rPr sz="1850" b="1" spc="40" dirty="0">
                <a:latin typeface="Gill Sans MT"/>
                <a:cs typeface="Gill Sans MT"/>
              </a:rPr>
              <a:t>efficaces.</a:t>
            </a:r>
            <a:endParaRPr sz="185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80" dirty="0"/>
              <a:t>Développer</a:t>
            </a:r>
            <a:r>
              <a:rPr spc="-50" dirty="0"/>
              <a:t> </a:t>
            </a:r>
            <a:r>
              <a:rPr dirty="0"/>
              <a:t>l'expertise</a:t>
            </a:r>
            <a:r>
              <a:rPr spc="30" dirty="0"/>
              <a:t> </a:t>
            </a:r>
            <a:r>
              <a:rPr spc="-10" dirty="0"/>
              <a:t>juridique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1852" y="2514536"/>
            <a:ext cx="2100580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renforcera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38200" y="3132835"/>
            <a:ext cx="4182745" cy="2687955"/>
            <a:chOff x="838200" y="3132835"/>
            <a:chExt cx="4182745" cy="2687955"/>
          </a:xfrm>
        </p:grpSpPr>
        <p:sp>
          <p:nvSpPr>
            <p:cNvPr id="5" name="object 5"/>
            <p:cNvSpPr/>
            <p:nvPr/>
          </p:nvSpPr>
          <p:spPr>
            <a:xfrm>
              <a:off x="871537" y="3148075"/>
              <a:ext cx="4134485" cy="2657475"/>
            </a:xfrm>
            <a:custGeom>
              <a:avLst/>
              <a:gdLst/>
              <a:ahLst/>
              <a:cxnLst/>
              <a:rect l="l" t="t" r="r" b="b"/>
              <a:pathLst>
                <a:path w="4134485" h="2657475">
                  <a:moveTo>
                    <a:pt x="0" y="146176"/>
                  </a:moveTo>
                  <a:lnTo>
                    <a:pt x="7453" y="99958"/>
                  </a:lnTo>
                  <a:lnTo>
                    <a:pt x="28207" y="59829"/>
                  </a:lnTo>
                  <a:lnTo>
                    <a:pt x="59853" y="28191"/>
                  </a:lnTo>
                  <a:lnTo>
                    <a:pt x="99984" y="7448"/>
                  </a:lnTo>
                  <a:lnTo>
                    <a:pt x="146189" y="0"/>
                  </a:lnTo>
                  <a:lnTo>
                    <a:pt x="3987609" y="0"/>
                  </a:lnTo>
                  <a:lnTo>
                    <a:pt x="4033841" y="7448"/>
                  </a:lnTo>
                  <a:lnTo>
                    <a:pt x="4074002" y="28191"/>
                  </a:lnTo>
                  <a:lnTo>
                    <a:pt x="4105676" y="59829"/>
                  </a:lnTo>
                  <a:lnTo>
                    <a:pt x="4126451" y="99958"/>
                  </a:lnTo>
                  <a:lnTo>
                    <a:pt x="4133913" y="146176"/>
                  </a:lnTo>
                  <a:lnTo>
                    <a:pt x="4133913" y="2511171"/>
                  </a:lnTo>
                  <a:lnTo>
                    <a:pt x="4126451" y="2557403"/>
                  </a:lnTo>
                  <a:lnTo>
                    <a:pt x="4105676" y="2597563"/>
                  </a:lnTo>
                  <a:lnTo>
                    <a:pt x="4074002" y="2629238"/>
                  </a:lnTo>
                  <a:lnTo>
                    <a:pt x="4033841" y="2650013"/>
                  </a:lnTo>
                  <a:lnTo>
                    <a:pt x="3987609" y="2657475"/>
                  </a:lnTo>
                  <a:lnTo>
                    <a:pt x="146189" y="2657475"/>
                  </a:lnTo>
                  <a:lnTo>
                    <a:pt x="99984" y="2650013"/>
                  </a:lnTo>
                  <a:lnTo>
                    <a:pt x="59853" y="2629238"/>
                  </a:lnTo>
                  <a:lnTo>
                    <a:pt x="28207" y="2597563"/>
                  </a:lnTo>
                  <a:lnTo>
                    <a:pt x="7453" y="2557403"/>
                  </a:lnTo>
                  <a:lnTo>
                    <a:pt x="0" y="2511171"/>
                  </a:lnTo>
                  <a:lnTo>
                    <a:pt x="0" y="146176"/>
                  </a:lnTo>
                  <a:close/>
                </a:path>
              </a:pathLst>
            </a:custGeom>
            <a:ln w="3048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38200" y="3143249"/>
              <a:ext cx="114300" cy="2657475"/>
            </a:xfrm>
            <a:custGeom>
              <a:avLst/>
              <a:gdLst/>
              <a:ahLst/>
              <a:cxnLst/>
              <a:rect l="l" t="t" r="r" b="b"/>
              <a:pathLst>
                <a:path w="114300" h="2657475">
                  <a:moveTo>
                    <a:pt x="57150" y="0"/>
                  </a:moveTo>
                  <a:lnTo>
                    <a:pt x="34906" y="4482"/>
                  </a:lnTo>
                  <a:lnTo>
                    <a:pt x="16740" y="16716"/>
                  </a:lnTo>
                  <a:lnTo>
                    <a:pt x="4491" y="34879"/>
                  </a:lnTo>
                  <a:lnTo>
                    <a:pt x="0" y="57150"/>
                  </a:lnTo>
                  <a:lnTo>
                    <a:pt x="0" y="2600325"/>
                  </a:lnTo>
                  <a:lnTo>
                    <a:pt x="4491" y="2622595"/>
                  </a:lnTo>
                  <a:lnTo>
                    <a:pt x="16740" y="2640758"/>
                  </a:lnTo>
                  <a:lnTo>
                    <a:pt x="34906" y="2652992"/>
                  </a:lnTo>
                  <a:lnTo>
                    <a:pt x="57150" y="2657475"/>
                  </a:lnTo>
                  <a:lnTo>
                    <a:pt x="79393" y="2652992"/>
                  </a:lnTo>
                  <a:lnTo>
                    <a:pt x="97559" y="2640758"/>
                  </a:lnTo>
                  <a:lnTo>
                    <a:pt x="109808" y="2622595"/>
                  </a:lnTo>
                  <a:lnTo>
                    <a:pt x="114300" y="2600325"/>
                  </a:lnTo>
                  <a:lnTo>
                    <a:pt x="114300" y="57150"/>
                  </a:lnTo>
                  <a:lnTo>
                    <a:pt x="109808" y="34879"/>
                  </a:lnTo>
                  <a:lnTo>
                    <a:pt x="97559" y="16716"/>
                  </a:lnTo>
                  <a:lnTo>
                    <a:pt x="79393" y="4482"/>
                  </a:lnTo>
                  <a:lnTo>
                    <a:pt x="57150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220787" y="3389566"/>
            <a:ext cx="3261360" cy="2100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61035">
              <a:lnSpc>
                <a:spcPts val="3000"/>
              </a:lnSpc>
              <a:spcBef>
                <a:spcPts val="100"/>
              </a:spcBef>
            </a:pPr>
            <a:r>
              <a:rPr sz="2400" spc="90" dirty="0">
                <a:solidFill>
                  <a:srgbClr val="272424"/>
                </a:solidFill>
                <a:latin typeface="Trebuchet MS"/>
                <a:cs typeface="Trebuchet MS"/>
              </a:rPr>
              <a:t>Groupes</a:t>
            </a:r>
            <a:r>
              <a:rPr sz="2400" spc="-14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14" dirty="0">
                <a:solidFill>
                  <a:srgbClr val="272424"/>
                </a:solidFill>
                <a:latin typeface="Trebuchet MS"/>
                <a:cs typeface="Trebuchet MS"/>
              </a:rPr>
              <a:t>de</a:t>
            </a:r>
            <a:r>
              <a:rPr sz="2400" spc="-9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40" dirty="0">
                <a:solidFill>
                  <a:srgbClr val="272424"/>
                </a:solidFill>
                <a:latin typeface="Trebuchet MS"/>
                <a:cs typeface="Trebuchet MS"/>
              </a:rPr>
              <a:t>travail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juridiques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40400"/>
              </a:lnSpc>
              <a:spcBef>
                <a:spcPts val="980"/>
              </a:spcBef>
            </a:pP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Renforcement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groupes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de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travail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dédiés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225" dirty="0">
                <a:solidFill>
                  <a:srgbClr val="272424"/>
                </a:solidFill>
                <a:latin typeface="Gill Sans MT"/>
                <a:cs typeface="Gill Sans MT"/>
              </a:rPr>
              <a:t>à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l'analyse </a:t>
            </a:r>
            <a:r>
              <a:rPr sz="1850" spc="65" dirty="0">
                <a:solidFill>
                  <a:srgbClr val="272424"/>
                </a:solidFill>
                <a:latin typeface="Gill Sans MT"/>
                <a:cs typeface="Gill Sans MT"/>
              </a:rPr>
              <a:t>juridique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219700" y="3132835"/>
            <a:ext cx="4182745" cy="2687955"/>
            <a:chOff x="5219700" y="3132835"/>
            <a:chExt cx="4182745" cy="2687955"/>
          </a:xfrm>
        </p:grpSpPr>
        <p:sp>
          <p:nvSpPr>
            <p:cNvPr id="9" name="object 9"/>
            <p:cNvSpPr/>
            <p:nvPr/>
          </p:nvSpPr>
          <p:spPr>
            <a:xfrm>
              <a:off x="5253101" y="3148075"/>
              <a:ext cx="4133850" cy="2657475"/>
            </a:xfrm>
            <a:custGeom>
              <a:avLst/>
              <a:gdLst/>
              <a:ahLst/>
              <a:cxnLst/>
              <a:rect l="l" t="t" r="r" b="b"/>
              <a:pathLst>
                <a:path w="4133850" h="2657475">
                  <a:moveTo>
                    <a:pt x="0" y="146176"/>
                  </a:moveTo>
                  <a:lnTo>
                    <a:pt x="7448" y="99958"/>
                  </a:lnTo>
                  <a:lnTo>
                    <a:pt x="28191" y="59829"/>
                  </a:lnTo>
                  <a:lnTo>
                    <a:pt x="59829" y="28191"/>
                  </a:lnTo>
                  <a:lnTo>
                    <a:pt x="99958" y="7448"/>
                  </a:lnTo>
                  <a:lnTo>
                    <a:pt x="146176" y="0"/>
                  </a:lnTo>
                  <a:lnTo>
                    <a:pt x="3987546" y="0"/>
                  </a:lnTo>
                  <a:lnTo>
                    <a:pt x="4033778" y="7448"/>
                  </a:lnTo>
                  <a:lnTo>
                    <a:pt x="4073938" y="28191"/>
                  </a:lnTo>
                  <a:lnTo>
                    <a:pt x="4105613" y="59829"/>
                  </a:lnTo>
                  <a:lnTo>
                    <a:pt x="4126388" y="99958"/>
                  </a:lnTo>
                  <a:lnTo>
                    <a:pt x="4133850" y="146176"/>
                  </a:lnTo>
                  <a:lnTo>
                    <a:pt x="4133850" y="2511171"/>
                  </a:lnTo>
                  <a:lnTo>
                    <a:pt x="4126388" y="2557403"/>
                  </a:lnTo>
                  <a:lnTo>
                    <a:pt x="4105613" y="2597563"/>
                  </a:lnTo>
                  <a:lnTo>
                    <a:pt x="4073938" y="2629238"/>
                  </a:lnTo>
                  <a:lnTo>
                    <a:pt x="4033778" y="2650013"/>
                  </a:lnTo>
                  <a:lnTo>
                    <a:pt x="3987546" y="2657475"/>
                  </a:lnTo>
                  <a:lnTo>
                    <a:pt x="146176" y="2657475"/>
                  </a:lnTo>
                  <a:lnTo>
                    <a:pt x="99958" y="2650013"/>
                  </a:lnTo>
                  <a:lnTo>
                    <a:pt x="59829" y="2629238"/>
                  </a:lnTo>
                  <a:lnTo>
                    <a:pt x="28191" y="2597563"/>
                  </a:lnTo>
                  <a:lnTo>
                    <a:pt x="7448" y="2557403"/>
                  </a:lnTo>
                  <a:lnTo>
                    <a:pt x="0" y="2511171"/>
                  </a:lnTo>
                  <a:lnTo>
                    <a:pt x="0" y="146176"/>
                  </a:lnTo>
                  <a:close/>
                </a:path>
              </a:pathLst>
            </a:custGeom>
            <a:ln w="3048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219700" y="3143249"/>
              <a:ext cx="114300" cy="2657475"/>
            </a:xfrm>
            <a:custGeom>
              <a:avLst/>
              <a:gdLst/>
              <a:ahLst/>
              <a:cxnLst/>
              <a:rect l="l" t="t" r="r" b="b"/>
              <a:pathLst>
                <a:path w="114300" h="2657475">
                  <a:moveTo>
                    <a:pt x="57150" y="0"/>
                  </a:moveTo>
                  <a:lnTo>
                    <a:pt x="34879" y="4482"/>
                  </a:lnTo>
                  <a:lnTo>
                    <a:pt x="16716" y="16716"/>
                  </a:lnTo>
                  <a:lnTo>
                    <a:pt x="4482" y="34879"/>
                  </a:lnTo>
                  <a:lnTo>
                    <a:pt x="0" y="57150"/>
                  </a:lnTo>
                  <a:lnTo>
                    <a:pt x="0" y="2600325"/>
                  </a:lnTo>
                  <a:lnTo>
                    <a:pt x="4482" y="2622595"/>
                  </a:lnTo>
                  <a:lnTo>
                    <a:pt x="16716" y="2640758"/>
                  </a:lnTo>
                  <a:lnTo>
                    <a:pt x="34879" y="2652992"/>
                  </a:lnTo>
                  <a:lnTo>
                    <a:pt x="57150" y="2657475"/>
                  </a:lnTo>
                  <a:lnTo>
                    <a:pt x="79420" y="2652992"/>
                  </a:lnTo>
                  <a:lnTo>
                    <a:pt x="97583" y="2640758"/>
                  </a:lnTo>
                  <a:lnTo>
                    <a:pt x="109817" y="2622595"/>
                  </a:lnTo>
                  <a:lnTo>
                    <a:pt x="114300" y="2600325"/>
                  </a:lnTo>
                  <a:lnTo>
                    <a:pt x="114300" y="57150"/>
                  </a:lnTo>
                  <a:lnTo>
                    <a:pt x="109817" y="34879"/>
                  </a:lnTo>
                  <a:lnTo>
                    <a:pt x="97583" y="16716"/>
                  </a:lnTo>
                  <a:lnTo>
                    <a:pt x="79420" y="4482"/>
                  </a:lnTo>
                  <a:lnTo>
                    <a:pt x="57150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606669" y="3389566"/>
            <a:ext cx="3088640" cy="17138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55" dirty="0">
                <a:solidFill>
                  <a:srgbClr val="272424"/>
                </a:solidFill>
                <a:latin typeface="Trebuchet MS"/>
                <a:cs typeface="Trebuchet MS"/>
              </a:rPr>
              <a:t>Évolutions</a:t>
            </a:r>
            <a:r>
              <a:rPr sz="2400" spc="-16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statutaires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40400"/>
              </a:lnSpc>
              <a:spcBef>
                <a:spcPts val="1055"/>
              </a:spcBef>
            </a:pP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L'analyse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évolutions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statutaires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anticiper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les </a:t>
            </a:r>
            <a:r>
              <a:rPr sz="1850" spc="150" dirty="0">
                <a:solidFill>
                  <a:srgbClr val="272424"/>
                </a:solidFill>
                <a:latin typeface="Gill Sans MT"/>
                <a:cs typeface="Gill Sans MT"/>
              </a:rPr>
              <a:t>changements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601200" y="3132835"/>
            <a:ext cx="4182745" cy="2687955"/>
            <a:chOff x="9601200" y="3132835"/>
            <a:chExt cx="4182745" cy="2687955"/>
          </a:xfrm>
        </p:grpSpPr>
        <p:sp>
          <p:nvSpPr>
            <p:cNvPr id="13" name="object 13"/>
            <p:cNvSpPr/>
            <p:nvPr/>
          </p:nvSpPr>
          <p:spPr>
            <a:xfrm>
              <a:off x="9634601" y="3148075"/>
              <a:ext cx="4133850" cy="2657475"/>
            </a:xfrm>
            <a:custGeom>
              <a:avLst/>
              <a:gdLst/>
              <a:ahLst/>
              <a:cxnLst/>
              <a:rect l="l" t="t" r="r" b="b"/>
              <a:pathLst>
                <a:path w="4133850" h="2657475">
                  <a:moveTo>
                    <a:pt x="0" y="146176"/>
                  </a:moveTo>
                  <a:lnTo>
                    <a:pt x="7448" y="99958"/>
                  </a:lnTo>
                  <a:lnTo>
                    <a:pt x="28191" y="59829"/>
                  </a:lnTo>
                  <a:lnTo>
                    <a:pt x="59829" y="28191"/>
                  </a:lnTo>
                  <a:lnTo>
                    <a:pt x="99958" y="7448"/>
                  </a:lnTo>
                  <a:lnTo>
                    <a:pt x="146176" y="0"/>
                  </a:lnTo>
                  <a:lnTo>
                    <a:pt x="3987545" y="0"/>
                  </a:lnTo>
                  <a:lnTo>
                    <a:pt x="4033778" y="7448"/>
                  </a:lnTo>
                  <a:lnTo>
                    <a:pt x="4073938" y="28191"/>
                  </a:lnTo>
                  <a:lnTo>
                    <a:pt x="4105613" y="59829"/>
                  </a:lnTo>
                  <a:lnTo>
                    <a:pt x="4126388" y="99958"/>
                  </a:lnTo>
                  <a:lnTo>
                    <a:pt x="4133850" y="146176"/>
                  </a:lnTo>
                  <a:lnTo>
                    <a:pt x="4133850" y="2511171"/>
                  </a:lnTo>
                  <a:lnTo>
                    <a:pt x="4126388" y="2557403"/>
                  </a:lnTo>
                  <a:lnTo>
                    <a:pt x="4105613" y="2597563"/>
                  </a:lnTo>
                  <a:lnTo>
                    <a:pt x="4073938" y="2629238"/>
                  </a:lnTo>
                  <a:lnTo>
                    <a:pt x="4033778" y="2650013"/>
                  </a:lnTo>
                  <a:lnTo>
                    <a:pt x="3987545" y="2657475"/>
                  </a:lnTo>
                  <a:lnTo>
                    <a:pt x="146176" y="2657475"/>
                  </a:lnTo>
                  <a:lnTo>
                    <a:pt x="99958" y="2650013"/>
                  </a:lnTo>
                  <a:lnTo>
                    <a:pt x="59829" y="2629238"/>
                  </a:lnTo>
                  <a:lnTo>
                    <a:pt x="28191" y="2597563"/>
                  </a:lnTo>
                  <a:lnTo>
                    <a:pt x="7448" y="2557403"/>
                  </a:lnTo>
                  <a:lnTo>
                    <a:pt x="0" y="2511171"/>
                  </a:lnTo>
                  <a:lnTo>
                    <a:pt x="0" y="146176"/>
                  </a:lnTo>
                  <a:close/>
                </a:path>
              </a:pathLst>
            </a:custGeom>
            <a:ln w="3048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601200" y="3143249"/>
              <a:ext cx="123825" cy="2657475"/>
            </a:xfrm>
            <a:custGeom>
              <a:avLst/>
              <a:gdLst/>
              <a:ahLst/>
              <a:cxnLst/>
              <a:rect l="l" t="t" r="r" b="b"/>
              <a:pathLst>
                <a:path w="123825" h="2657475">
                  <a:moveTo>
                    <a:pt x="61975" y="0"/>
                  </a:moveTo>
                  <a:lnTo>
                    <a:pt x="37826" y="4859"/>
                  </a:lnTo>
                  <a:lnTo>
                    <a:pt x="18129" y="18113"/>
                  </a:lnTo>
                  <a:lnTo>
                    <a:pt x="4861" y="37772"/>
                  </a:lnTo>
                  <a:lnTo>
                    <a:pt x="0" y="61849"/>
                  </a:lnTo>
                  <a:lnTo>
                    <a:pt x="0" y="2595626"/>
                  </a:lnTo>
                  <a:lnTo>
                    <a:pt x="4861" y="2619702"/>
                  </a:lnTo>
                  <a:lnTo>
                    <a:pt x="18129" y="2639361"/>
                  </a:lnTo>
                  <a:lnTo>
                    <a:pt x="37826" y="2652615"/>
                  </a:lnTo>
                  <a:lnTo>
                    <a:pt x="61975" y="2657475"/>
                  </a:lnTo>
                  <a:lnTo>
                    <a:pt x="86052" y="2652615"/>
                  </a:lnTo>
                  <a:lnTo>
                    <a:pt x="105711" y="2639361"/>
                  </a:lnTo>
                  <a:lnTo>
                    <a:pt x="118965" y="2619702"/>
                  </a:lnTo>
                  <a:lnTo>
                    <a:pt x="123825" y="2595626"/>
                  </a:lnTo>
                  <a:lnTo>
                    <a:pt x="123825" y="61849"/>
                  </a:lnTo>
                  <a:lnTo>
                    <a:pt x="118965" y="37772"/>
                  </a:lnTo>
                  <a:lnTo>
                    <a:pt x="105711" y="18113"/>
                  </a:lnTo>
                  <a:lnTo>
                    <a:pt x="86052" y="4859"/>
                  </a:lnTo>
                  <a:lnTo>
                    <a:pt x="6197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9992741" y="3389566"/>
            <a:ext cx="3246755" cy="17138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Situations</a:t>
            </a:r>
            <a:r>
              <a:rPr sz="2400" spc="12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individuelles</a:t>
            </a:r>
            <a:endParaRPr sz="2400">
              <a:latin typeface="Trebuchet MS"/>
              <a:cs typeface="Trebuchet MS"/>
            </a:endParaRPr>
          </a:p>
          <a:p>
            <a:pPr marL="12700" marR="325120">
              <a:lnSpc>
                <a:spcPct val="140400"/>
              </a:lnSpc>
              <a:spcBef>
                <a:spcPts val="1055"/>
              </a:spcBef>
            </a:pP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L'accompagnement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des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situations</a:t>
            </a:r>
            <a:r>
              <a:rPr sz="18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individuelles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des </a:t>
            </a: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22375" y="6406451"/>
            <a:ext cx="7180580" cy="3117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0" dirty="0">
                <a:solidFill>
                  <a:srgbClr val="272424"/>
                </a:solidFill>
                <a:latin typeface="Gill Sans MT"/>
                <a:cs typeface="Gill Sans MT"/>
              </a:rPr>
              <a:t>garantir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aux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5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b="1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réponses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fiables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 et</a:t>
            </a:r>
            <a:r>
              <a:rPr sz="1850" b="1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professionnelles.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66775" y="6076950"/>
            <a:ext cx="28575" cy="952500"/>
          </a:xfrm>
          <a:custGeom>
            <a:avLst/>
            <a:gdLst/>
            <a:ahLst/>
            <a:cxnLst/>
            <a:rect l="l" t="t" r="r" b="b"/>
            <a:pathLst>
              <a:path w="28575" h="952500">
                <a:moveTo>
                  <a:pt x="28575" y="0"/>
                </a:moveTo>
                <a:lnTo>
                  <a:pt x="0" y="0"/>
                </a:lnTo>
                <a:lnTo>
                  <a:pt x="0" y="952500"/>
                </a:lnTo>
                <a:lnTo>
                  <a:pt x="28575" y="952500"/>
                </a:lnTo>
                <a:lnTo>
                  <a:pt x="28575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70" dirty="0"/>
              <a:t>Mieux</a:t>
            </a:r>
            <a:r>
              <a:rPr spc="-210" dirty="0"/>
              <a:t> </a:t>
            </a:r>
            <a:r>
              <a:rPr dirty="0"/>
              <a:t>informer</a:t>
            </a:r>
            <a:r>
              <a:rPr spc="-220" dirty="0"/>
              <a:t> </a:t>
            </a:r>
            <a:r>
              <a:rPr spc="170" dirty="0"/>
              <a:t>les</a:t>
            </a:r>
            <a:r>
              <a:rPr spc="-195" dirty="0"/>
              <a:t> </a:t>
            </a:r>
            <a:r>
              <a:rPr spc="155" dirty="0"/>
              <a:t>agents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1852" y="2506662"/>
            <a:ext cx="7793990" cy="98551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Beaucoup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0" dirty="0">
                <a:solidFill>
                  <a:srgbClr val="272424"/>
                </a:solidFill>
                <a:latin typeface="Gill Sans MT"/>
                <a:cs typeface="Gill Sans MT"/>
              </a:rPr>
              <a:t>d'agents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5" dirty="0">
                <a:solidFill>
                  <a:srgbClr val="272424"/>
                </a:solidFill>
                <a:latin typeface="Gill Sans MT"/>
                <a:cs typeface="Gill Sans MT"/>
              </a:rPr>
              <a:t>manquent</a:t>
            </a:r>
            <a:r>
              <a:rPr sz="185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aujourd'hui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d'informations</a:t>
            </a:r>
            <a:r>
              <a:rPr sz="185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sur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leurs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60" dirty="0">
                <a:solidFill>
                  <a:srgbClr val="272424"/>
                </a:solidFill>
                <a:latin typeface="Gill Sans MT"/>
                <a:cs typeface="Gill Sans MT"/>
              </a:rPr>
              <a:t>droits.</a:t>
            </a:r>
            <a:endParaRPr sz="18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940"/>
              </a:spcBef>
            </a:pP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</a:pP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spc="-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85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développera</a:t>
            </a:r>
            <a:r>
              <a:rPr sz="185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9155" y="3792854"/>
            <a:ext cx="4149090" cy="3253740"/>
            <a:chOff x="859155" y="3792854"/>
            <a:chExt cx="4149090" cy="3253740"/>
          </a:xfrm>
        </p:grpSpPr>
        <p:sp>
          <p:nvSpPr>
            <p:cNvPr id="5" name="object 5"/>
            <p:cNvSpPr/>
            <p:nvPr/>
          </p:nvSpPr>
          <p:spPr>
            <a:xfrm>
              <a:off x="866775" y="3800474"/>
              <a:ext cx="4133850" cy="3238500"/>
            </a:xfrm>
            <a:custGeom>
              <a:avLst/>
              <a:gdLst/>
              <a:ahLst/>
              <a:cxnLst/>
              <a:rect l="l" t="t" r="r" b="b"/>
              <a:pathLst>
                <a:path w="4133850" h="3238500">
                  <a:moveTo>
                    <a:pt x="4029837" y="0"/>
                  </a:moveTo>
                  <a:lnTo>
                    <a:pt x="103962" y="0"/>
                  </a:lnTo>
                  <a:lnTo>
                    <a:pt x="63495" y="8161"/>
                  </a:lnTo>
                  <a:lnTo>
                    <a:pt x="30449" y="30432"/>
                  </a:lnTo>
                  <a:lnTo>
                    <a:pt x="8169" y="63490"/>
                  </a:lnTo>
                  <a:lnTo>
                    <a:pt x="0" y="104012"/>
                  </a:lnTo>
                  <a:lnTo>
                    <a:pt x="0" y="3134487"/>
                  </a:lnTo>
                  <a:lnTo>
                    <a:pt x="8169" y="3174983"/>
                  </a:lnTo>
                  <a:lnTo>
                    <a:pt x="30449" y="3208043"/>
                  </a:lnTo>
                  <a:lnTo>
                    <a:pt x="63495" y="3230329"/>
                  </a:lnTo>
                  <a:lnTo>
                    <a:pt x="103962" y="3238500"/>
                  </a:lnTo>
                  <a:lnTo>
                    <a:pt x="4029837" y="3238500"/>
                  </a:lnTo>
                  <a:lnTo>
                    <a:pt x="4070359" y="3230329"/>
                  </a:lnTo>
                  <a:lnTo>
                    <a:pt x="4103417" y="3208043"/>
                  </a:lnTo>
                  <a:lnTo>
                    <a:pt x="4125688" y="3174983"/>
                  </a:lnTo>
                  <a:lnTo>
                    <a:pt x="4133850" y="3134487"/>
                  </a:lnTo>
                  <a:lnTo>
                    <a:pt x="4133850" y="104012"/>
                  </a:lnTo>
                  <a:lnTo>
                    <a:pt x="4125688" y="63490"/>
                  </a:lnTo>
                  <a:lnTo>
                    <a:pt x="4103417" y="30432"/>
                  </a:lnTo>
                  <a:lnTo>
                    <a:pt x="4070359" y="8161"/>
                  </a:lnTo>
                  <a:lnTo>
                    <a:pt x="4029837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6775" y="3800474"/>
              <a:ext cx="4133850" cy="3238500"/>
            </a:xfrm>
            <a:custGeom>
              <a:avLst/>
              <a:gdLst/>
              <a:ahLst/>
              <a:cxnLst/>
              <a:rect l="l" t="t" r="r" b="b"/>
              <a:pathLst>
                <a:path w="4133850" h="3238500">
                  <a:moveTo>
                    <a:pt x="0" y="104012"/>
                  </a:moveTo>
                  <a:lnTo>
                    <a:pt x="8169" y="63490"/>
                  </a:lnTo>
                  <a:lnTo>
                    <a:pt x="30449" y="30432"/>
                  </a:lnTo>
                  <a:lnTo>
                    <a:pt x="63495" y="8161"/>
                  </a:lnTo>
                  <a:lnTo>
                    <a:pt x="103962" y="0"/>
                  </a:lnTo>
                  <a:lnTo>
                    <a:pt x="4029837" y="0"/>
                  </a:lnTo>
                  <a:lnTo>
                    <a:pt x="4070359" y="8161"/>
                  </a:lnTo>
                  <a:lnTo>
                    <a:pt x="4103417" y="30432"/>
                  </a:lnTo>
                  <a:lnTo>
                    <a:pt x="4125688" y="63490"/>
                  </a:lnTo>
                  <a:lnTo>
                    <a:pt x="4133850" y="104012"/>
                  </a:lnTo>
                  <a:lnTo>
                    <a:pt x="4133850" y="3134487"/>
                  </a:lnTo>
                  <a:lnTo>
                    <a:pt x="4125688" y="3174983"/>
                  </a:lnTo>
                  <a:lnTo>
                    <a:pt x="4103417" y="3208043"/>
                  </a:lnTo>
                  <a:lnTo>
                    <a:pt x="4070359" y="3230329"/>
                  </a:lnTo>
                  <a:lnTo>
                    <a:pt x="4029837" y="3238500"/>
                  </a:lnTo>
                  <a:lnTo>
                    <a:pt x="103962" y="3238500"/>
                  </a:lnTo>
                  <a:lnTo>
                    <a:pt x="63495" y="3230329"/>
                  </a:lnTo>
                  <a:lnTo>
                    <a:pt x="30449" y="3208043"/>
                  </a:lnTo>
                  <a:lnTo>
                    <a:pt x="8169" y="3174983"/>
                  </a:lnTo>
                  <a:lnTo>
                    <a:pt x="0" y="3134487"/>
                  </a:lnTo>
                  <a:lnTo>
                    <a:pt x="0" y="104012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23950" y="4067174"/>
              <a:ext cx="742950" cy="742950"/>
            </a:xfrm>
            <a:custGeom>
              <a:avLst/>
              <a:gdLst/>
              <a:ahLst/>
              <a:cxnLst/>
              <a:rect l="l" t="t" r="r" b="b"/>
              <a:pathLst>
                <a:path w="742950" h="742950">
                  <a:moveTo>
                    <a:pt x="371475" y="0"/>
                  </a:moveTo>
                  <a:lnTo>
                    <a:pt x="324888" y="2895"/>
                  </a:lnTo>
                  <a:lnTo>
                    <a:pt x="280026" y="11348"/>
                  </a:lnTo>
                  <a:lnTo>
                    <a:pt x="237236" y="25011"/>
                  </a:lnTo>
                  <a:lnTo>
                    <a:pt x="196867" y="43534"/>
                  </a:lnTo>
                  <a:lnTo>
                    <a:pt x="159267" y="66570"/>
                  </a:lnTo>
                  <a:lnTo>
                    <a:pt x="124785" y="93770"/>
                  </a:lnTo>
                  <a:lnTo>
                    <a:pt x="93770" y="124785"/>
                  </a:lnTo>
                  <a:lnTo>
                    <a:pt x="66570" y="159267"/>
                  </a:lnTo>
                  <a:lnTo>
                    <a:pt x="43534" y="196867"/>
                  </a:lnTo>
                  <a:lnTo>
                    <a:pt x="25011" y="237236"/>
                  </a:lnTo>
                  <a:lnTo>
                    <a:pt x="11348" y="280026"/>
                  </a:lnTo>
                  <a:lnTo>
                    <a:pt x="2895" y="324888"/>
                  </a:lnTo>
                  <a:lnTo>
                    <a:pt x="0" y="371475"/>
                  </a:lnTo>
                  <a:lnTo>
                    <a:pt x="2895" y="418061"/>
                  </a:lnTo>
                  <a:lnTo>
                    <a:pt x="11348" y="462923"/>
                  </a:lnTo>
                  <a:lnTo>
                    <a:pt x="25011" y="505713"/>
                  </a:lnTo>
                  <a:lnTo>
                    <a:pt x="43534" y="546082"/>
                  </a:lnTo>
                  <a:lnTo>
                    <a:pt x="66570" y="583682"/>
                  </a:lnTo>
                  <a:lnTo>
                    <a:pt x="93770" y="618164"/>
                  </a:lnTo>
                  <a:lnTo>
                    <a:pt x="124785" y="649179"/>
                  </a:lnTo>
                  <a:lnTo>
                    <a:pt x="159267" y="676379"/>
                  </a:lnTo>
                  <a:lnTo>
                    <a:pt x="196867" y="699415"/>
                  </a:lnTo>
                  <a:lnTo>
                    <a:pt x="237236" y="717938"/>
                  </a:lnTo>
                  <a:lnTo>
                    <a:pt x="280026" y="731601"/>
                  </a:lnTo>
                  <a:lnTo>
                    <a:pt x="324888" y="740054"/>
                  </a:lnTo>
                  <a:lnTo>
                    <a:pt x="371475" y="742950"/>
                  </a:lnTo>
                  <a:lnTo>
                    <a:pt x="418061" y="740054"/>
                  </a:lnTo>
                  <a:lnTo>
                    <a:pt x="462923" y="731601"/>
                  </a:lnTo>
                  <a:lnTo>
                    <a:pt x="505713" y="717938"/>
                  </a:lnTo>
                  <a:lnTo>
                    <a:pt x="546082" y="699415"/>
                  </a:lnTo>
                  <a:lnTo>
                    <a:pt x="583682" y="676379"/>
                  </a:lnTo>
                  <a:lnTo>
                    <a:pt x="618164" y="649179"/>
                  </a:lnTo>
                  <a:lnTo>
                    <a:pt x="649179" y="618164"/>
                  </a:lnTo>
                  <a:lnTo>
                    <a:pt x="676379" y="583682"/>
                  </a:lnTo>
                  <a:lnTo>
                    <a:pt x="699415" y="546082"/>
                  </a:lnTo>
                  <a:lnTo>
                    <a:pt x="717938" y="505713"/>
                  </a:lnTo>
                  <a:lnTo>
                    <a:pt x="731601" y="462923"/>
                  </a:lnTo>
                  <a:lnTo>
                    <a:pt x="740054" y="418061"/>
                  </a:lnTo>
                  <a:lnTo>
                    <a:pt x="742950" y="371475"/>
                  </a:lnTo>
                  <a:lnTo>
                    <a:pt x="740054" y="324888"/>
                  </a:lnTo>
                  <a:lnTo>
                    <a:pt x="731601" y="280026"/>
                  </a:lnTo>
                  <a:lnTo>
                    <a:pt x="717938" y="237236"/>
                  </a:lnTo>
                  <a:lnTo>
                    <a:pt x="699415" y="196867"/>
                  </a:lnTo>
                  <a:lnTo>
                    <a:pt x="676379" y="159267"/>
                  </a:lnTo>
                  <a:lnTo>
                    <a:pt x="649179" y="124785"/>
                  </a:lnTo>
                  <a:lnTo>
                    <a:pt x="618164" y="93770"/>
                  </a:lnTo>
                  <a:lnTo>
                    <a:pt x="583682" y="66570"/>
                  </a:lnTo>
                  <a:lnTo>
                    <a:pt x="546082" y="43534"/>
                  </a:lnTo>
                  <a:lnTo>
                    <a:pt x="505713" y="25011"/>
                  </a:lnTo>
                  <a:lnTo>
                    <a:pt x="462923" y="11348"/>
                  </a:lnTo>
                  <a:lnTo>
                    <a:pt x="418061" y="2895"/>
                  </a:lnTo>
                  <a:lnTo>
                    <a:pt x="37147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334630" y="4268191"/>
              <a:ext cx="331470" cy="331470"/>
            </a:xfrm>
            <a:custGeom>
              <a:avLst/>
              <a:gdLst/>
              <a:ahLst/>
              <a:cxnLst/>
              <a:rect l="l" t="t" r="r" b="b"/>
              <a:pathLst>
                <a:path w="331469" h="331470">
                  <a:moveTo>
                    <a:pt x="283849" y="0"/>
                  </a:moveTo>
                  <a:lnTo>
                    <a:pt x="47307" y="0"/>
                  </a:lnTo>
                  <a:lnTo>
                    <a:pt x="3722" y="25317"/>
                  </a:lnTo>
                  <a:lnTo>
                    <a:pt x="0" y="41429"/>
                  </a:lnTo>
                  <a:lnTo>
                    <a:pt x="0" y="290007"/>
                  </a:lnTo>
                  <a:lnTo>
                    <a:pt x="28908" y="328176"/>
                  </a:lnTo>
                  <a:lnTo>
                    <a:pt x="283849" y="331436"/>
                  </a:lnTo>
                  <a:lnTo>
                    <a:pt x="302247" y="328176"/>
                  </a:lnTo>
                  <a:lnTo>
                    <a:pt x="317286" y="319291"/>
                  </a:lnTo>
                  <a:lnTo>
                    <a:pt x="323888" y="310722"/>
                  </a:lnTo>
                  <a:lnTo>
                    <a:pt x="47307" y="310721"/>
                  </a:lnTo>
                  <a:lnTo>
                    <a:pt x="38092" y="309096"/>
                  </a:lnTo>
                  <a:lnTo>
                    <a:pt x="30574" y="304661"/>
                  </a:lnTo>
                  <a:lnTo>
                    <a:pt x="25510" y="298077"/>
                  </a:lnTo>
                  <a:lnTo>
                    <a:pt x="23654" y="290007"/>
                  </a:lnTo>
                  <a:lnTo>
                    <a:pt x="23654" y="41429"/>
                  </a:lnTo>
                  <a:lnTo>
                    <a:pt x="25510" y="33360"/>
                  </a:lnTo>
                  <a:lnTo>
                    <a:pt x="30574" y="26776"/>
                  </a:lnTo>
                  <a:lnTo>
                    <a:pt x="38092" y="22340"/>
                  </a:lnTo>
                  <a:lnTo>
                    <a:pt x="47307" y="20714"/>
                  </a:lnTo>
                  <a:lnTo>
                    <a:pt x="323887" y="20714"/>
                  </a:lnTo>
                  <a:lnTo>
                    <a:pt x="317286" y="12147"/>
                  </a:lnTo>
                  <a:lnTo>
                    <a:pt x="302247" y="3260"/>
                  </a:lnTo>
                  <a:lnTo>
                    <a:pt x="283849" y="0"/>
                  </a:lnTo>
                  <a:close/>
                </a:path>
                <a:path w="331469" h="331470">
                  <a:moveTo>
                    <a:pt x="323887" y="20714"/>
                  </a:moveTo>
                  <a:lnTo>
                    <a:pt x="283849" y="20714"/>
                  </a:lnTo>
                  <a:lnTo>
                    <a:pt x="293062" y="22340"/>
                  </a:lnTo>
                  <a:lnTo>
                    <a:pt x="300580" y="26777"/>
                  </a:lnTo>
                  <a:lnTo>
                    <a:pt x="305646" y="33360"/>
                  </a:lnTo>
                  <a:lnTo>
                    <a:pt x="307503" y="41429"/>
                  </a:lnTo>
                  <a:lnTo>
                    <a:pt x="307503" y="290007"/>
                  </a:lnTo>
                  <a:lnTo>
                    <a:pt x="305646" y="298077"/>
                  </a:lnTo>
                  <a:lnTo>
                    <a:pt x="300580" y="304661"/>
                  </a:lnTo>
                  <a:lnTo>
                    <a:pt x="293062" y="309096"/>
                  </a:lnTo>
                  <a:lnTo>
                    <a:pt x="283849" y="310722"/>
                  </a:lnTo>
                  <a:lnTo>
                    <a:pt x="323888" y="310722"/>
                  </a:lnTo>
                  <a:lnTo>
                    <a:pt x="327433" y="306121"/>
                  </a:lnTo>
                  <a:lnTo>
                    <a:pt x="331157" y="290007"/>
                  </a:lnTo>
                  <a:lnTo>
                    <a:pt x="331157" y="41429"/>
                  </a:lnTo>
                  <a:lnTo>
                    <a:pt x="327433" y="25317"/>
                  </a:lnTo>
                  <a:lnTo>
                    <a:pt x="323887" y="20714"/>
                  </a:lnTo>
                  <a:close/>
                </a:path>
                <a:path w="331469" h="331470">
                  <a:moveTo>
                    <a:pt x="254873" y="248578"/>
                  </a:moveTo>
                  <a:lnTo>
                    <a:pt x="76283" y="248578"/>
                  </a:lnTo>
                  <a:lnTo>
                    <a:pt x="70961" y="253238"/>
                  </a:lnTo>
                  <a:lnTo>
                    <a:pt x="70961" y="264631"/>
                  </a:lnTo>
                  <a:lnTo>
                    <a:pt x="76283" y="269292"/>
                  </a:lnTo>
                  <a:lnTo>
                    <a:pt x="254873" y="269292"/>
                  </a:lnTo>
                  <a:lnTo>
                    <a:pt x="260195" y="264632"/>
                  </a:lnTo>
                  <a:lnTo>
                    <a:pt x="260195" y="253239"/>
                  </a:lnTo>
                  <a:lnTo>
                    <a:pt x="254873" y="248578"/>
                  </a:lnTo>
                  <a:close/>
                </a:path>
                <a:path w="331469" h="331470">
                  <a:moveTo>
                    <a:pt x="165580" y="41429"/>
                  </a:moveTo>
                  <a:lnTo>
                    <a:pt x="128750" y="47940"/>
                  </a:lnTo>
                  <a:lnTo>
                    <a:pt x="98675" y="65697"/>
                  </a:lnTo>
                  <a:lnTo>
                    <a:pt x="78397" y="92035"/>
                  </a:lnTo>
                  <a:lnTo>
                    <a:pt x="70961" y="124287"/>
                  </a:lnTo>
                  <a:lnTo>
                    <a:pt x="78397" y="156540"/>
                  </a:lnTo>
                  <a:lnTo>
                    <a:pt x="98675" y="182877"/>
                  </a:lnTo>
                  <a:lnTo>
                    <a:pt x="128750" y="200634"/>
                  </a:lnTo>
                  <a:lnTo>
                    <a:pt x="165580" y="207146"/>
                  </a:lnTo>
                  <a:lnTo>
                    <a:pt x="202409" y="200635"/>
                  </a:lnTo>
                  <a:lnTo>
                    <a:pt x="226464" y="186431"/>
                  </a:lnTo>
                  <a:lnTo>
                    <a:pt x="165353" y="186431"/>
                  </a:lnTo>
                  <a:lnTo>
                    <a:pt x="163579" y="184170"/>
                  </a:lnTo>
                  <a:lnTo>
                    <a:pt x="161145" y="180674"/>
                  </a:lnTo>
                  <a:lnTo>
                    <a:pt x="161043" y="180476"/>
                  </a:lnTo>
                  <a:lnTo>
                    <a:pt x="135273" y="180476"/>
                  </a:lnTo>
                  <a:lnTo>
                    <a:pt x="120919" y="172568"/>
                  </a:lnTo>
                  <a:lnTo>
                    <a:pt x="109159" y="161978"/>
                  </a:lnTo>
                  <a:lnTo>
                    <a:pt x="100532" y="149179"/>
                  </a:lnTo>
                  <a:lnTo>
                    <a:pt x="95576" y="134645"/>
                  </a:lnTo>
                  <a:lnTo>
                    <a:pt x="257807" y="134645"/>
                  </a:lnTo>
                  <a:lnTo>
                    <a:pt x="260195" y="124287"/>
                  </a:lnTo>
                  <a:lnTo>
                    <a:pt x="257807" y="113930"/>
                  </a:lnTo>
                  <a:lnTo>
                    <a:pt x="95576" y="113930"/>
                  </a:lnTo>
                  <a:lnTo>
                    <a:pt x="100532" y="99395"/>
                  </a:lnTo>
                  <a:lnTo>
                    <a:pt x="109159" y="86596"/>
                  </a:lnTo>
                  <a:lnTo>
                    <a:pt x="120919" y="76006"/>
                  </a:lnTo>
                  <a:lnTo>
                    <a:pt x="135273" y="68099"/>
                  </a:lnTo>
                  <a:lnTo>
                    <a:pt x="161117" y="68099"/>
                  </a:lnTo>
                  <a:lnTo>
                    <a:pt x="161214" y="67909"/>
                  </a:lnTo>
                  <a:lnTo>
                    <a:pt x="163658" y="64413"/>
                  </a:lnTo>
                  <a:lnTo>
                    <a:pt x="165432" y="62143"/>
                  </a:lnTo>
                  <a:lnTo>
                    <a:pt x="226464" y="62144"/>
                  </a:lnTo>
                  <a:lnTo>
                    <a:pt x="202408" y="47940"/>
                  </a:lnTo>
                  <a:lnTo>
                    <a:pt x="165580" y="41429"/>
                  </a:lnTo>
                  <a:close/>
                </a:path>
                <a:path w="331469" h="331470">
                  <a:moveTo>
                    <a:pt x="206678" y="134645"/>
                  </a:moveTo>
                  <a:lnTo>
                    <a:pt x="182946" y="134645"/>
                  </a:lnTo>
                  <a:lnTo>
                    <a:pt x="181379" y="147804"/>
                  </a:lnTo>
                  <a:lnTo>
                    <a:pt x="178891" y="158987"/>
                  </a:lnTo>
                  <a:lnTo>
                    <a:pt x="165727" y="186431"/>
                  </a:lnTo>
                  <a:lnTo>
                    <a:pt x="226464" y="186431"/>
                  </a:lnTo>
                  <a:lnTo>
                    <a:pt x="232483" y="182877"/>
                  </a:lnTo>
                  <a:lnTo>
                    <a:pt x="234332" y="180476"/>
                  </a:lnTo>
                  <a:lnTo>
                    <a:pt x="195886" y="180476"/>
                  </a:lnTo>
                  <a:lnTo>
                    <a:pt x="199505" y="171439"/>
                  </a:lnTo>
                  <a:lnTo>
                    <a:pt x="202687" y="160813"/>
                  </a:lnTo>
                  <a:lnTo>
                    <a:pt x="205040" y="149179"/>
                  </a:lnTo>
                  <a:lnTo>
                    <a:pt x="205165" y="148560"/>
                  </a:lnTo>
                  <a:lnTo>
                    <a:pt x="206678" y="134645"/>
                  </a:lnTo>
                  <a:close/>
                </a:path>
                <a:path w="331469" h="331470">
                  <a:moveTo>
                    <a:pt x="148135" y="134645"/>
                  </a:moveTo>
                  <a:lnTo>
                    <a:pt x="124481" y="134645"/>
                  </a:lnTo>
                  <a:lnTo>
                    <a:pt x="125869" y="147804"/>
                  </a:lnTo>
                  <a:lnTo>
                    <a:pt x="125948" y="148560"/>
                  </a:lnTo>
                  <a:lnTo>
                    <a:pt x="128406" y="160813"/>
                  </a:lnTo>
                  <a:lnTo>
                    <a:pt x="131599" y="171439"/>
                  </a:lnTo>
                  <a:lnTo>
                    <a:pt x="135273" y="180476"/>
                  </a:lnTo>
                  <a:lnTo>
                    <a:pt x="161043" y="180476"/>
                  </a:lnTo>
                  <a:lnTo>
                    <a:pt x="158631" y="175755"/>
                  </a:lnTo>
                  <a:lnTo>
                    <a:pt x="155307" y="168275"/>
                  </a:lnTo>
                  <a:lnTo>
                    <a:pt x="152219" y="158986"/>
                  </a:lnTo>
                  <a:lnTo>
                    <a:pt x="149713" y="147804"/>
                  </a:lnTo>
                  <a:lnTo>
                    <a:pt x="148135" y="134645"/>
                  </a:lnTo>
                  <a:close/>
                </a:path>
                <a:path w="331469" h="331470">
                  <a:moveTo>
                    <a:pt x="257807" y="134645"/>
                  </a:moveTo>
                  <a:lnTo>
                    <a:pt x="235575" y="134645"/>
                  </a:lnTo>
                  <a:lnTo>
                    <a:pt x="230623" y="149179"/>
                  </a:lnTo>
                  <a:lnTo>
                    <a:pt x="221995" y="161978"/>
                  </a:lnTo>
                  <a:lnTo>
                    <a:pt x="210236" y="172568"/>
                  </a:lnTo>
                  <a:lnTo>
                    <a:pt x="195886" y="180476"/>
                  </a:lnTo>
                  <a:lnTo>
                    <a:pt x="234332" y="180476"/>
                  </a:lnTo>
                  <a:lnTo>
                    <a:pt x="252760" y="156540"/>
                  </a:lnTo>
                  <a:lnTo>
                    <a:pt x="257807" y="134645"/>
                  </a:lnTo>
                  <a:close/>
                </a:path>
                <a:path w="331469" h="331470">
                  <a:moveTo>
                    <a:pt x="161117" y="68099"/>
                  </a:moveTo>
                  <a:lnTo>
                    <a:pt x="128462" y="87788"/>
                  </a:lnTo>
                  <a:lnTo>
                    <a:pt x="124481" y="113930"/>
                  </a:lnTo>
                  <a:lnTo>
                    <a:pt x="148204" y="113930"/>
                  </a:lnTo>
                  <a:lnTo>
                    <a:pt x="149772" y="100772"/>
                  </a:lnTo>
                  <a:lnTo>
                    <a:pt x="152262" y="89593"/>
                  </a:lnTo>
                  <a:lnTo>
                    <a:pt x="155347" y="80307"/>
                  </a:lnTo>
                  <a:lnTo>
                    <a:pt x="158700" y="72829"/>
                  </a:lnTo>
                  <a:lnTo>
                    <a:pt x="161117" y="68099"/>
                  </a:lnTo>
                  <a:close/>
                </a:path>
                <a:path w="331469" h="331470">
                  <a:moveTo>
                    <a:pt x="226464" y="62144"/>
                  </a:moveTo>
                  <a:lnTo>
                    <a:pt x="165796" y="62143"/>
                  </a:lnTo>
                  <a:lnTo>
                    <a:pt x="167570" y="64413"/>
                  </a:lnTo>
                  <a:lnTo>
                    <a:pt x="170015" y="67909"/>
                  </a:lnTo>
                  <a:lnTo>
                    <a:pt x="183024" y="113930"/>
                  </a:lnTo>
                  <a:lnTo>
                    <a:pt x="206678" y="113930"/>
                  </a:lnTo>
                  <a:lnTo>
                    <a:pt x="195886" y="68099"/>
                  </a:lnTo>
                  <a:lnTo>
                    <a:pt x="234332" y="68099"/>
                  </a:lnTo>
                  <a:lnTo>
                    <a:pt x="232483" y="65697"/>
                  </a:lnTo>
                  <a:lnTo>
                    <a:pt x="226464" y="62144"/>
                  </a:lnTo>
                  <a:close/>
                </a:path>
                <a:path w="331469" h="331470">
                  <a:moveTo>
                    <a:pt x="234332" y="68099"/>
                  </a:moveTo>
                  <a:lnTo>
                    <a:pt x="195886" y="68099"/>
                  </a:lnTo>
                  <a:lnTo>
                    <a:pt x="210236" y="76007"/>
                  </a:lnTo>
                  <a:lnTo>
                    <a:pt x="221995" y="86597"/>
                  </a:lnTo>
                  <a:lnTo>
                    <a:pt x="230623" y="99395"/>
                  </a:lnTo>
                  <a:lnTo>
                    <a:pt x="235575" y="113930"/>
                  </a:lnTo>
                  <a:lnTo>
                    <a:pt x="257807" y="113930"/>
                  </a:lnTo>
                  <a:lnTo>
                    <a:pt x="252760" y="92035"/>
                  </a:lnTo>
                  <a:lnTo>
                    <a:pt x="234332" y="680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114107" y="5028628"/>
            <a:ext cx="3515995" cy="17138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75" dirty="0">
                <a:solidFill>
                  <a:srgbClr val="272424"/>
                </a:solidFill>
                <a:latin typeface="Trebuchet MS"/>
                <a:cs typeface="Trebuchet MS"/>
              </a:rPr>
              <a:t>Fiches</a:t>
            </a:r>
            <a:r>
              <a:rPr sz="2400" spc="-8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pratiques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40400"/>
              </a:lnSpc>
              <a:spcBef>
                <a:spcPts val="105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fiches</a:t>
            </a:r>
            <a:r>
              <a:rPr sz="185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claires</a:t>
            </a:r>
            <a:r>
              <a:rPr sz="185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5" dirty="0">
                <a:solidFill>
                  <a:srgbClr val="272424"/>
                </a:solidFill>
                <a:latin typeface="Gill Sans MT"/>
                <a:cs typeface="Gill Sans MT"/>
              </a:rPr>
              <a:t>accessibles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sur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65" dirty="0">
                <a:solidFill>
                  <a:srgbClr val="272424"/>
                </a:solidFill>
                <a:latin typeface="Gill Sans MT"/>
                <a:cs typeface="Gill Sans MT"/>
              </a:rPr>
              <a:t>droits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démarches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5" dirty="0">
                <a:solidFill>
                  <a:srgbClr val="272424"/>
                </a:solidFill>
                <a:latin typeface="Gill Sans MT"/>
                <a:cs typeface="Gill Sans MT"/>
              </a:rPr>
              <a:t>des </a:t>
            </a: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240654" y="3792854"/>
            <a:ext cx="4149090" cy="3253740"/>
            <a:chOff x="5240654" y="3792854"/>
            <a:chExt cx="4149090" cy="3253740"/>
          </a:xfrm>
        </p:grpSpPr>
        <p:sp>
          <p:nvSpPr>
            <p:cNvPr id="11" name="object 11"/>
            <p:cNvSpPr/>
            <p:nvPr/>
          </p:nvSpPr>
          <p:spPr>
            <a:xfrm>
              <a:off x="5248274" y="3800474"/>
              <a:ext cx="4133850" cy="3238500"/>
            </a:xfrm>
            <a:custGeom>
              <a:avLst/>
              <a:gdLst/>
              <a:ahLst/>
              <a:cxnLst/>
              <a:rect l="l" t="t" r="r" b="b"/>
              <a:pathLst>
                <a:path w="4133850" h="3238500">
                  <a:moveTo>
                    <a:pt x="4029836" y="0"/>
                  </a:moveTo>
                  <a:lnTo>
                    <a:pt x="104012" y="0"/>
                  </a:lnTo>
                  <a:lnTo>
                    <a:pt x="63490" y="8161"/>
                  </a:lnTo>
                  <a:lnTo>
                    <a:pt x="30432" y="30432"/>
                  </a:lnTo>
                  <a:lnTo>
                    <a:pt x="8161" y="63490"/>
                  </a:lnTo>
                  <a:lnTo>
                    <a:pt x="0" y="104012"/>
                  </a:lnTo>
                  <a:lnTo>
                    <a:pt x="0" y="3134487"/>
                  </a:lnTo>
                  <a:lnTo>
                    <a:pt x="8161" y="3174983"/>
                  </a:lnTo>
                  <a:lnTo>
                    <a:pt x="30432" y="3208043"/>
                  </a:lnTo>
                  <a:lnTo>
                    <a:pt x="63490" y="3230329"/>
                  </a:lnTo>
                  <a:lnTo>
                    <a:pt x="104012" y="3238500"/>
                  </a:lnTo>
                  <a:lnTo>
                    <a:pt x="4029836" y="3238500"/>
                  </a:lnTo>
                  <a:lnTo>
                    <a:pt x="4070359" y="3230329"/>
                  </a:lnTo>
                  <a:lnTo>
                    <a:pt x="4103417" y="3208043"/>
                  </a:lnTo>
                  <a:lnTo>
                    <a:pt x="4125688" y="3174983"/>
                  </a:lnTo>
                  <a:lnTo>
                    <a:pt x="4133850" y="3134487"/>
                  </a:lnTo>
                  <a:lnTo>
                    <a:pt x="4133850" y="104012"/>
                  </a:lnTo>
                  <a:lnTo>
                    <a:pt x="4125688" y="63490"/>
                  </a:lnTo>
                  <a:lnTo>
                    <a:pt x="4103417" y="30432"/>
                  </a:lnTo>
                  <a:lnTo>
                    <a:pt x="4070359" y="8161"/>
                  </a:lnTo>
                  <a:lnTo>
                    <a:pt x="4029836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248274" y="3800474"/>
              <a:ext cx="4133850" cy="3238500"/>
            </a:xfrm>
            <a:custGeom>
              <a:avLst/>
              <a:gdLst/>
              <a:ahLst/>
              <a:cxnLst/>
              <a:rect l="l" t="t" r="r" b="b"/>
              <a:pathLst>
                <a:path w="4133850" h="3238500">
                  <a:moveTo>
                    <a:pt x="0" y="104012"/>
                  </a:moveTo>
                  <a:lnTo>
                    <a:pt x="8161" y="63490"/>
                  </a:lnTo>
                  <a:lnTo>
                    <a:pt x="30432" y="30432"/>
                  </a:lnTo>
                  <a:lnTo>
                    <a:pt x="63490" y="8161"/>
                  </a:lnTo>
                  <a:lnTo>
                    <a:pt x="104012" y="0"/>
                  </a:lnTo>
                  <a:lnTo>
                    <a:pt x="4029836" y="0"/>
                  </a:lnTo>
                  <a:lnTo>
                    <a:pt x="4070359" y="8161"/>
                  </a:lnTo>
                  <a:lnTo>
                    <a:pt x="4103417" y="30432"/>
                  </a:lnTo>
                  <a:lnTo>
                    <a:pt x="4125688" y="63490"/>
                  </a:lnTo>
                  <a:lnTo>
                    <a:pt x="4133850" y="104012"/>
                  </a:lnTo>
                  <a:lnTo>
                    <a:pt x="4133850" y="3134487"/>
                  </a:lnTo>
                  <a:lnTo>
                    <a:pt x="4125688" y="3174983"/>
                  </a:lnTo>
                  <a:lnTo>
                    <a:pt x="4103417" y="3208043"/>
                  </a:lnTo>
                  <a:lnTo>
                    <a:pt x="4070359" y="3230329"/>
                  </a:lnTo>
                  <a:lnTo>
                    <a:pt x="4029836" y="3238500"/>
                  </a:lnTo>
                  <a:lnTo>
                    <a:pt x="104012" y="3238500"/>
                  </a:lnTo>
                  <a:lnTo>
                    <a:pt x="63490" y="3230329"/>
                  </a:lnTo>
                  <a:lnTo>
                    <a:pt x="30432" y="3208043"/>
                  </a:lnTo>
                  <a:lnTo>
                    <a:pt x="8161" y="3174983"/>
                  </a:lnTo>
                  <a:lnTo>
                    <a:pt x="0" y="3134487"/>
                  </a:lnTo>
                  <a:lnTo>
                    <a:pt x="0" y="104012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505449" y="4067174"/>
              <a:ext cx="742950" cy="742950"/>
            </a:xfrm>
            <a:custGeom>
              <a:avLst/>
              <a:gdLst/>
              <a:ahLst/>
              <a:cxnLst/>
              <a:rect l="l" t="t" r="r" b="b"/>
              <a:pathLst>
                <a:path w="742950" h="742950">
                  <a:moveTo>
                    <a:pt x="371475" y="0"/>
                  </a:moveTo>
                  <a:lnTo>
                    <a:pt x="324888" y="2895"/>
                  </a:lnTo>
                  <a:lnTo>
                    <a:pt x="280026" y="11348"/>
                  </a:lnTo>
                  <a:lnTo>
                    <a:pt x="237236" y="25011"/>
                  </a:lnTo>
                  <a:lnTo>
                    <a:pt x="196867" y="43534"/>
                  </a:lnTo>
                  <a:lnTo>
                    <a:pt x="159267" y="66570"/>
                  </a:lnTo>
                  <a:lnTo>
                    <a:pt x="124785" y="93770"/>
                  </a:lnTo>
                  <a:lnTo>
                    <a:pt x="93770" y="124785"/>
                  </a:lnTo>
                  <a:lnTo>
                    <a:pt x="66570" y="159267"/>
                  </a:lnTo>
                  <a:lnTo>
                    <a:pt x="43534" y="196867"/>
                  </a:lnTo>
                  <a:lnTo>
                    <a:pt x="25011" y="237236"/>
                  </a:lnTo>
                  <a:lnTo>
                    <a:pt x="11348" y="280026"/>
                  </a:lnTo>
                  <a:lnTo>
                    <a:pt x="2895" y="324888"/>
                  </a:lnTo>
                  <a:lnTo>
                    <a:pt x="0" y="371475"/>
                  </a:lnTo>
                  <a:lnTo>
                    <a:pt x="2895" y="418061"/>
                  </a:lnTo>
                  <a:lnTo>
                    <a:pt x="11348" y="462923"/>
                  </a:lnTo>
                  <a:lnTo>
                    <a:pt x="25011" y="505713"/>
                  </a:lnTo>
                  <a:lnTo>
                    <a:pt x="43534" y="546082"/>
                  </a:lnTo>
                  <a:lnTo>
                    <a:pt x="66570" y="583682"/>
                  </a:lnTo>
                  <a:lnTo>
                    <a:pt x="93770" y="618164"/>
                  </a:lnTo>
                  <a:lnTo>
                    <a:pt x="124785" y="649179"/>
                  </a:lnTo>
                  <a:lnTo>
                    <a:pt x="159267" y="676379"/>
                  </a:lnTo>
                  <a:lnTo>
                    <a:pt x="196867" y="699415"/>
                  </a:lnTo>
                  <a:lnTo>
                    <a:pt x="237236" y="717938"/>
                  </a:lnTo>
                  <a:lnTo>
                    <a:pt x="280026" y="731601"/>
                  </a:lnTo>
                  <a:lnTo>
                    <a:pt x="324888" y="740054"/>
                  </a:lnTo>
                  <a:lnTo>
                    <a:pt x="371475" y="742950"/>
                  </a:lnTo>
                  <a:lnTo>
                    <a:pt x="418061" y="740054"/>
                  </a:lnTo>
                  <a:lnTo>
                    <a:pt x="462923" y="731601"/>
                  </a:lnTo>
                  <a:lnTo>
                    <a:pt x="505713" y="717938"/>
                  </a:lnTo>
                  <a:lnTo>
                    <a:pt x="546082" y="699415"/>
                  </a:lnTo>
                  <a:lnTo>
                    <a:pt x="583682" y="676379"/>
                  </a:lnTo>
                  <a:lnTo>
                    <a:pt x="618164" y="649179"/>
                  </a:lnTo>
                  <a:lnTo>
                    <a:pt x="649179" y="618164"/>
                  </a:lnTo>
                  <a:lnTo>
                    <a:pt x="676379" y="583682"/>
                  </a:lnTo>
                  <a:lnTo>
                    <a:pt x="699415" y="546082"/>
                  </a:lnTo>
                  <a:lnTo>
                    <a:pt x="717938" y="505713"/>
                  </a:lnTo>
                  <a:lnTo>
                    <a:pt x="731601" y="462923"/>
                  </a:lnTo>
                  <a:lnTo>
                    <a:pt x="740054" y="418061"/>
                  </a:lnTo>
                  <a:lnTo>
                    <a:pt x="742950" y="371475"/>
                  </a:lnTo>
                  <a:lnTo>
                    <a:pt x="740054" y="324888"/>
                  </a:lnTo>
                  <a:lnTo>
                    <a:pt x="731601" y="280026"/>
                  </a:lnTo>
                  <a:lnTo>
                    <a:pt x="717938" y="237236"/>
                  </a:lnTo>
                  <a:lnTo>
                    <a:pt x="699415" y="196867"/>
                  </a:lnTo>
                  <a:lnTo>
                    <a:pt x="676379" y="159267"/>
                  </a:lnTo>
                  <a:lnTo>
                    <a:pt x="649179" y="124785"/>
                  </a:lnTo>
                  <a:lnTo>
                    <a:pt x="618164" y="93770"/>
                  </a:lnTo>
                  <a:lnTo>
                    <a:pt x="583682" y="66570"/>
                  </a:lnTo>
                  <a:lnTo>
                    <a:pt x="546082" y="43534"/>
                  </a:lnTo>
                  <a:lnTo>
                    <a:pt x="505713" y="25011"/>
                  </a:lnTo>
                  <a:lnTo>
                    <a:pt x="462923" y="11348"/>
                  </a:lnTo>
                  <a:lnTo>
                    <a:pt x="418061" y="2895"/>
                  </a:lnTo>
                  <a:lnTo>
                    <a:pt x="37147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715989" y="4268191"/>
              <a:ext cx="331470" cy="331470"/>
            </a:xfrm>
            <a:custGeom>
              <a:avLst/>
              <a:gdLst/>
              <a:ahLst/>
              <a:cxnLst/>
              <a:rect l="l" t="t" r="r" b="b"/>
              <a:pathLst>
                <a:path w="331470" h="331470">
                  <a:moveTo>
                    <a:pt x="165719" y="0"/>
                  </a:moveTo>
                  <a:lnTo>
                    <a:pt x="120870" y="3598"/>
                  </a:lnTo>
                  <a:lnTo>
                    <a:pt x="64151" y="24035"/>
                  </a:lnTo>
                  <a:lnTo>
                    <a:pt x="41429" y="49585"/>
                  </a:lnTo>
                  <a:lnTo>
                    <a:pt x="41429" y="171154"/>
                  </a:lnTo>
                  <a:lnTo>
                    <a:pt x="32840" y="180617"/>
                  </a:lnTo>
                  <a:lnTo>
                    <a:pt x="26314" y="191707"/>
                  </a:lnTo>
                  <a:lnTo>
                    <a:pt x="22167" y="204107"/>
                  </a:lnTo>
                  <a:lnTo>
                    <a:pt x="20714" y="217503"/>
                  </a:lnTo>
                  <a:lnTo>
                    <a:pt x="20714" y="253756"/>
                  </a:lnTo>
                  <a:lnTo>
                    <a:pt x="22231" y="264145"/>
                  </a:lnTo>
                  <a:lnTo>
                    <a:pt x="26484" y="273362"/>
                  </a:lnTo>
                  <a:lnTo>
                    <a:pt x="33031" y="280965"/>
                  </a:lnTo>
                  <a:lnTo>
                    <a:pt x="41429" y="286511"/>
                  </a:lnTo>
                  <a:lnTo>
                    <a:pt x="41429" y="326775"/>
                  </a:lnTo>
                  <a:lnTo>
                    <a:pt x="46090" y="331436"/>
                  </a:lnTo>
                  <a:lnTo>
                    <a:pt x="57483" y="331436"/>
                  </a:lnTo>
                  <a:lnTo>
                    <a:pt x="62144" y="326775"/>
                  </a:lnTo>
                  <a:lnTo>
                    <a:pt x="62144" y="290007"/>
                  </a:lnTo>
                  <a:lnTo>
                    <a:pt x="290007" y="290007"/>
                  </a:lnTo>
                  <a:lnTo>
                    <a:pt x="290007" y="286511"/>
                  </a:lnTo>
                  <a:lnTo>
                    <a:pt x="298403" y="280966"/>
                  </a:lnTo>
                  <a:lnTo>
                    <a:pt x="304951" y="273362"/>
                  </a:lnTo>
                  <a:lnTo>
                    <a:pt x="306829" y="269292"/>
                  </a:lnTo>
                  <a:lnTo>
                    <a:pt x="48356" y="269292"/>
                  </a:lnTo>
                  <a:lnTo>
                    <a:pt x="41429" y="262366"/>
                  </a:lnTo>
                  <a:lnTo>
                    <a:pt x="41429" y="217503"/>
                  </a:lnTo>
                  <a:lnTo>
                    <a:pt x="66745" y="179334"/>
                  </a:lnTo>
                  <a:lnTo>
                    <a:pt x="82858" y="176074"/>
                  </a:lnTo>
                  <a:lnTo>
                    <a:pt x="294472" y="176074"/>
                  </a:lnTo>
                  <a:lnTo>
                    <a:pt x="290007" y="171154"/>
                  </a:lnTo>
                  <a:lnTo>
                    <a:pt x="290007" y="158924"/>
                  </a:lnTo>
                  <a:lnTo>
                    <a:pt x="62144" y="158924"/>
                  </a:lnTo>
                  <a:lnTo>
                    <a:pt x="62144" y="103573"/>
                  </a:lnTo>
                  <a:lnTo>
                    <a:pt x="290007" y="103573"/>
                  </a:lnTo>
                  <a:lnTo>
                    <a:pt x="290007" y="82858"/>
                  </a:lnTo>
                  <a:lnTo>
                    <a:pt x="62144" y="82858"/>
                  </a:lnTo>
                  <a:lnTo>
                    <a:pt x="62144" y="52502"/>
                  </a:lnTo>
                  <a:lnTo>
                    <a:pt x="124219" y="24035"/>
                  </a:lnTo>
                  <a:lnTo>
                    <a:pt x="165719" y="20714"/>
                  </a:lnTo>
                  <a:lnTo>
                    <a:pt x="262185" y="20714"/>
                  </a:lnTo>
                  <a:lnTo>
                    <a:pt x="247135" y="12778"/>
                  </a:lnTo>
                  <a:lnTo>
                    <a:pt x="212736" y="3598"/>
                  </a:lnTo>
                  <a:lnTo>
                    <a:pt x="165719" y="0"/>
                  </a:lnTo>
                  <a:close/>
                </a:path>
                <a:path w="331470" h="331470">
                  <a:moveTo>
                    <a:pt x="290007" y="290007"/>
                  </a:moveTo>
                  <a:lnTo>
                    <a:pt x="269293" y="290007"/>
                  </a:lnTo>
                  <a:lnTo>
                    <a:pt x="269293" y="326775"/>
                  </a:lnTo>
                  <a:lnTo>
                    <a:pt x="273953" y="331436"/>
                  </a:lnTo>
                  <a:lnTo>
                    <a:pt x="285346" y="331436"/>
                  </a:lnTo>
                  <a:lnTo>
                    <a:pt x="290007" y="326775"/>
                  </a:lnTo>
                  <a:lnTo>
                    <a:pt x="290007" y="290007"/>
                  </a:lnTo>
                  <a:close/>
                </a:path>
                <a:path w="331470" h="331470">
                  <a:moveTo>
                    <a:pt x="294472" y="176074"/>
                  </a:moveTo>
                  <a:lnTo>
                    <a:pt x="248578" y="176074"/>
                  </a:lnTo>
                  <a:lnTo>
                    <a:pt x="264690" y="179334"/>
                  </a:lnTo>
                  <a:lnTo>
                    <a:pt x="277860" y="188221"/>
                  </a:lnTo>
                  <a:lnTo>
                    <a:pt x="286747" y="201391"/>
                  </a:lnTo>
                  <a:lnTo>
                    <a:pt x="290007" y="217503"/>
                  </a:lnTo>
                  <a:lnTo>
                    <a:pt x="290007" y="262366"/>
                  </a:lnTo>
                  <a:lnTo>
                    <a:pt x="283076" y="269292"/>
                  </a:lnTo>
                  <a:lnTo>
                    <a:pt x="306829" y="269292"/>
                  </a:lnTo>
                  <a:lnTo>
                    <a:pt x="309205" y="264145"/>
                  </a:lnTo>
                  <a:lnTo>
                    <a:pt x="310722" y="253756"/>
                  </a:lnTo>
                  <a:lnTo>
                    <a:pt x="310722" y="217503"/>
                  </a:lnTo>
                  <a:lnTo>
                    <a:pt x="309269" y="204107"/>
                  </a:lnTo>
                  <a:lnTo>
                    <a:pt x="305122" y="191707"/>
                  </a:lnTo>
                  <a:lnTo>
                    <a:pt x="298596" y="180617"/>
                  </a:lnTo>
                  <a:lnTo>
                    <a:pt x="294472" y="176074"/>
                  </a:lnTo>
                  <a:close/>
                </a:path>
                <a:path w="331470" h="331470">
                  <a:moveTo>
                    <a:pt x="91440" y="212324"/>
                  </a:moveTo>
                  <a:lnTo>
                    <a:pt x="74278" y="212324"/>
                  </a:lnTo>
                  <a:lnTo>
                    <a:pt x="67322" y="219281"/>
                  </a:lnTo>
                  <a:lnTo>
                    <a:pt x="67322" y="236440"/>
                  </a:lnTo>
                  <a:lnTo>
                    <a:pt x="74278" y="243396"/>
                  </a:lnTo>
                  <a:lnTo>
                    <a:pt x="91440" y="243396"/>
                  </a:lnTo>
                  <a:lnTo>
                    <a:pt x="98397" y="236440"/>
                  </a:lnTo>
                  <a:lnTo>
                    <a:pt x="98397" y="219281"/>
                  </a:lnTo>
                  <a:lnTo>
                    <a:pt x="91440" y="212324"/>
                  </a:lnTo>
                  <a:close/>
                </a:path>
                <a:path w="331470" h="331470">
                  <a:moveTo>
                    <a:pt x="257157" y="212324"/>
                  </a:moveTo>
                  <a:lnTo>
                    <a:pt x="239999" y="212324"/>
                  </a:lnTo>
                  <a:lnTo>
                    <a:pt x="233042" y="219281"/>
                  </a:lnTo>
                  <a:lnTo>
                    <a:pt x="233042" y="236440"/>
                  </a:lnTo>
                  <a:lnTo>
                    <a:pt x="239999" y="243396"/>
                  </a:lnTo>
                  <a:lnTo>
                    <a:pt x="257157" y="243396"/>
                  </a:lnTo>
                  <a:lnTo>
                    <a:pt x="264114" y="236440"/>
                  </a:lnTo>
                  <a:lnTo>
                    <a:pt x="264114" y="219281"/>
                  </a:lnTo>
                  <a:lnTo>
                    <a:pt x="257157" y="212324"/>
                  </a:lnTo>
                  <a:close/>
                </a:path>
                <a:path w="331470" h="331470">
                  <a:moveTo>
                    <a:pt x="16053" y="82858"/>
                  </a:moveTo>
                  <a:lnTo>
                    <a:pt x="4660" y="82858"/>
                  </a:lnTo>
                  <a:lnTo>
                    <a:pt x="0" y="87519"/>
                  </a:lnTo>
                  <a:lnTo>
                    <a:pt x="0" y="161056"/>
                  </a:lnTo>
                  <a:lnTo>
                    <a:pt x="4660" y="165716"/>
                  </a:lnTo>
                  <a:lnTo>
                    <a:pt x="16054" y="165716"/>
                  </a:lnTo>
                  <a:lnTo>
                    <a:pt x="20714" y="161056"/>
                  </a:lnTo>
                  <a:lnTo>
                    <a:pt x="20714" y="87519"/>
                  </a:lnTo>
                  <a:lnTo>
                    <a:pt x="16053" y="82858"/>
                  </a:lnTo>
                  <a:close/>
                </a:path>
                <a:path w="331470" h="331470">
                  <a:moveTo>
                    <a:pt x="326775" y="82858"/>
                  </a:moveTo>
                  <a:lnTo>
                    <a:pt x="315382" y="82858"/>
                  </a:lnTo>
                  <a:lnTo>
                    <a:pt x="310722" y="87519"/>
                  </a:lnTo>
                  <a:lnTo>
                    <a:pt x="310722" y="161056"/>
                  </a:lnTo>
                  <a:lnTo>
                    <a:pt x="315382" y="165717"/>
                  </a:lnTo>
                  <a:lnTo>
                    <a:pt x="326775" y="165717"/>
                  </a:lnTo>
                  <a:lnTo>
                    <a:pt x="331436" y="161056"/>
                  </a:lnTo>
                  <a:lnTo>
                    <a:pt x="331436" y="87519"/>
                  </a:lnTo>
                  <a:lnTo>
                    <a:pt x="326775" y="82858"/>
                  </a:lnTo>
                  <a:close/>
                </a:path>
                <a:path w="331470" h="331470">
                  <a:moveTo>
                    <a:pt x="255828" y="155359"/>
                  </a:moveTo>
                  <a:lnTo>
                    <a:pt x="75608" y="155359"/>
                  </a:lnTo>
                  <a:lnTo>
                    <a:pt x="68275" y="156654"/>
                  </a:lnTo>
                  <a:lnTo>
                    <a:pt x="68449" y="156654"/>
                  </a:lnTo>
                  <a:lnTo>
                    <a:pt x="62144" y="158924"/>
                  </a:lnTo>
                  <a:lnTo>
                    <a:pt x="269292" y="158924"/>
                  </a:lnTo>
                  <a:lnTo>
                    <a:pt x="262819" y="156654"/>
                  </a:lnTo>
                  <a:lnTo>
                    <a:pt x="255828" y="155359"/>
                  </a:lnTo>
                  <a:close/>
                </a:path>
                <a:path w="331470" h="331470">
                  <a:moveTo>
                    <a:pt x="290007" y="103573"/>
                  </a:moveTo>
                  <a:lnTo>
                    <a:pt x="269292" y="103573"/>
                  </a:lnTo>
                  <a:lnTo>
                    <a:pt x="269292" y="158924"/>
                  </a:lnTo>
                  <a:lnTo>
                    <a:pt x="290007" y="158924"/>
                  </a:lnTo>
                  <a:lnTo>
                    <a:pt x="290007" y="103573"/>
                  </a:lnTo>
                  <a:close/>
                </a:path>
                <a:path w="331470" h="331470">
                  <a:moveTo>
                    <a:pt x="176077" y="103573"/>
                  </a:moveTo>
                  <a:lnTo>
                    <a:pt x="155362" y="103573"/>
                  </a:lnTo>
                  <a:lnTo>
                    <a:pt x="155362" y="155359"/>
                  </a:lnTo>
                  <a:lnTo>
                    <a:pt x="176077" y="155359"/>
                  </a:lnTo>
                  <a:lnTo>
                    <a:pt x="176077" y="103573"/>
                  </a:lnTo>
                  <a:close/>
                </a:path>
                <a:path w="331470" h="331470">
                  <a:moveTo>
                    <a:pt x="262185" y="20714"/>
                  </a:moveTo>
                  <a:lnTo>
                    <a:pt x="165719" y="20714"/>
                  </a:lnTo>
                  <a:lnTo>
                    <a:pt x="209523" y="24035"/>
                  </a:lnTo>
                  <a:lnTo>
                    <a:pt x="209394" y="24035"/>
                  </a:lnTo>
                  <a:lnTo>
                    <a:pt x="258605" y="42045"/>
                  </a:lnTo>
                  <a:lnTo>
                    <a:pt x="269292" y="82858"/>
                  </a:lnTo>
                  <a:lnTo>
                    <a:pt x="290007" y="82858"/>
                  </a:lnTo>
                  <a:lnTo>
                    <a:pt x="290007" y="49585"/>
                  </a:lnTo>
                  <a:lnTo>
                    <a:pt x="288842" y="43500"/>
                  </a:lnTo>
                  <a:lnTo>
                    <a:pt x="284759" y="38322"/>
                  </a:lnTo>
                  <a:lnTo>
                    <a:pt x="270603" y="25153"/>
                  </a:lnTo>
                  <a:lnTo>
                    <a:pt x="262185" y="20714"/>
                  </a:lnTo>
                  <a:close/>
                </a:path>
                <a:path w="331470" h="331470">
                  <a:moveTo>
                    <a:pt x="202488" y="41429"/>
                  </a:moveTo>
                  <a:lnTo>
                    <a:pt x="128951" y="41429"/>
                  </a:lnTo>
                  <a:lnTo>
                    <a:pt x="124290" y="46089"/>
                  </a:lnTo>
                  <a:lnTo>
                    <a:pt x="124290" y="57483"/>
                  </a:lnTo>
                  <a:lnTo>
                    <a:pt x="128951" y="62143"/>
                  </a:lnTo>
                  <a:lnTo>
                    <a:pt x="202488" y="62143"/>
                  </a:lnTo>
                  <a:lnTo>
                    <a:pt x="207148" y="57483"/>
                  </a:lnTo>
                  <a:lnTo>
                    <a:pt x="207148" y="46090"/>
                  </a:lnTo>
                  <a:lnTo>
                    <a:pt x="202488" y="4142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500115" y="5028628"/>
            <a:ext cx="3477895" cy="17138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Outils</a:t>
            </a:r>
            <a:r>
              <a:rPr sz="2400" spc="-2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05" dirty="0">
                <a:solidFill>
                  <a:srgbClr val="272424"/>
                </a:solidFill>
                <a:latin typeface="Trebuchet MS"/>
                <a:cs typeface="Trebuchet MS"/>
              </a:rPr>
              <a:t>pédagogiques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40400"/>
              </a:lnSpc>
              <a:spcBef>
                <a:spcPts val="105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supports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formation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50" dirty="0">
                <a:solidFill>
                  <a:srgbClr val="272424"/>
                </a:solidFill>
                <a:latin typeface="Gill Sans MT"/>
                <a:cs typeface="Gill Sans MT"/>
              </a:rPr>
              <a:t>et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d'information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adaptés</a:t>
            </a:r>
            <a:r>
              <a:rPr sz="1850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225" dirty="0">
                <a:solidFill>
                  <a:srgbClr val="272424"/>
                </a:solidFill>
                <a:latin typeface="Gill Sans MT"/>
                <a:cs typeface="Gill Sans MT"/>
              </a:rPr>
              <a:t>à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tous</a:t>
            </a:r>
            <a:r>
              <a:rPr sz="185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les </a:t>
            </a:r>
            <a:r>
              <a:rPr sz="1850" spc="85" dirty="0">
                <a:solidFill>
                  <a:srgbClr val="272424"/>
                </a:solidFill>
                <a:latin typeface="Gill Sans MT"/>
                <a:cs typeface="Gill Sans MT"/>
              </a:rPr>
              <a:t>profils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9622155" y="3792854"/>
            <a:ext cx="4149090" cy="3253740"/>
            <a:chOff x="9622155" y="3792854"/>
            <a:chExt cx="4149090" cy="3253740"/>
          </a:xfrm>
        </p:grpSpPr>
        <p:sp>
          <p:nvSpPr>
            <p:cNvPr id="17" name="object 17"/>
            <p:cNvSpPr/>
            <p:nvPr/>
          </p:nvSpPr>
          <p:spPr>
            <a:xfrm>
              <a:off x="9629775" y="3800474"/>
              <a:ext cx="4133850" cy="3238500"/>
            </a:xfrm>
            <a:custGeom>
              <a:avLst/>
              <a:gdLst/>
              <a:ahLst/>
              <a:cxnLst/>
              <a:rect l="l" t="t" r="r" b="b"/>
              <a:pathLst>
                <a:path w="4133850" h="3238500">
                  <a:moveTo>
                    <a:pt x="4029836" y="0"/>
                  </a:moveTo>
                  <a:lnTo>
                    <a:pt x="104013" y="0"/>
                  </a:lnTo>
                  <a:lnTo>
                    <a:pt x="63490" y="8161"/>
                  </a:lnTo>
                  <a:lnTo>
                    <a:pt x="30432" y="30432"/>
                  </a:lnTo>
                  <a:lnTo>
                    <a:pt x="8161" y="63490"/>
                  </a:lnTo>
                  <a:lnTo>
                    <a:pt x="0" y="104012"/>
                  </a:lnTo>
                  <a:lnTo>
                    <a:pt x="0" y="3134487"/>
                  </a:lnTo>
                  <a:lnTo>
                    <a:pt x="8161" y="3174983"/>
                  </a:lnTo>
                  <a:lnTo>
                    <a:pt x="30432" y="3208043"/>
                  </a:lnTo>
                  <a:lnTo>
                    <a:pt x="63490" y="3230329"/>
                  </a:lnTo>
                  <a:lnTo>
                    <a:pt x="104013" y="3238500"/>
                  </a:lnTo>
                  <a:lnTo>
                    <a:pt x="4029836" y="3238500"/>
                  </a:lnTo>
                  <a:lnTo>
                    <a:pt x="4070359" y="3230329"/>
                  </a:lnTo>
                  <a:lnTo>
                    <a:pt x="4103417" y="3208043"/>
                  </a:lnTo>
                  <a:lnTo>
                    <a:pt x="4125688" y="3174983"/>
                  </a:lnTo>
                  <a:lnTo>
                    <a:pt x="4133850" y="3134487"/>
                  </a:lnTo>
                  <a:lnTo>
                    <a:pt x="4133850" y="104012"/>
                  </a:lnTo>
                  <a:lnTo>
                    <a:pt x="4125688" y="63490"/>
                  </a:lnTo>
                  <a:lnTo>
                    <a:pt x="4103417" y="30432"/>
                  </a:lnTo>
                  <a:lnTo>
                    <a:pt x="4070359" y="8161"/>
                  </a:lnTo>
                  <a:lnTo>
                    <a:pt x="4029836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629775" y="3800474"/>
              <a:ext cx="4133850" cy="3238500"/>
            </a:xfrm>
            <a:custGeom>
              <a:avLst/>
              <a:gdLst/>
              <a:ahLst/>
              <a:cxnLst/>
              <a:rect l="l" t="t" r="r" b="b"/>
              <a:pathLst>
                <a:path w="4133850" h="3238500">
                  <a:moveTo>
                    <a:pt x="0" y="104012"/>
                  </a:moveTo>
                  <a:lnTo>
                    <a:pt x="8161" y="63490"/>
                  </a:lnTo>
                  <a:lnTo>
                    <a:pt x="30432" y="30432"/>
                  </a:lnTo>
                  <a:lnTo>
                    <a:pt x="63490" y="8161"/>
                  </a:lnTo>
                  <a:lnTo>
                    <a:pt x="104013" y="0"/>
                  </a:lnTo>
                  <a:lnTo>
                    <a:pt x="4029836" y="0"/>
                  </a:lnTo>
                  <a:lnTo>
                    <a:pt x="4070359" y="8161"/>
                  </a:lnTo>
                  <a:lnTo>
                    <a:pt x="4103417" y="30432"/>
                  </a:lnTo>
                  <a:lnTo>
                    <a:pt x="4125688" y="63490"/>
                  </a:lnTo>
                  <a:lnTo>
                    <a:pt x="4133850" y="104012"/>
                  </a:lnTo>
                  <a:lnTo>
                    <a:pt x="4133850" y="3134487"/>
                  </a:lnTo>
                  <a:lnTo>
                    <a:pt x="4125688" y="3174983"/>
                  </a:lnTo>
                  <a:lnTo>
                    <a:pt x="4103417" y="3208043"/>
                  </a:lnTo>
                  <a:lnTo>
                    <a:pt x="4070359" y="3230329"/>
                  </a:lnTo>
                  <a:lnTo>
                    <a:pt x="4029836" y="3238500"/>
                  </a:lnTo>
                  <a:lnTo>
                    <a:pt x="104013" y="3238500"/>
                  </a:lnTo>
                  <a:lnTo>
                    <a:pt x="63490" y="3230329"/>
                  </a:lnTo>
                  <a:lnTo>
                    <a:pt x="30432" y="3208043"/>
                  </a:lnTo>
                  <a:lnTo>
                    <a:pt x="8161" y="3174983"/>
                  </a:lnTo>
                  <a:lnTo>
                    <a:pt x="0" y="3134487"/>
                  </a:lnTo>
                  <a:lnTo>
                    <a:pt x="0" y="104012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896475" y="4067174"/>
              <a:ext cx="733425" cy="742950"/>
            </a:xfrm>
            <a:custGeom>
              <a:avLst/>
              <a:gdLst/>
              <a:ahLst/>
              <a:cxnLst/>
              <a:rect l="l" t="t" r="r" b="b"/>
              <a:pathLst>
                <a:path w="733425" h="742950">
                  <a:moveTo>
                    <a:pt x="366775" y="0"/>
                  </a:moveTo>
                  <a:lnTo>
                    <a:pt x="320768" y="2857"/>
                  </a:lnTo>
                  <a:lnTo>
                    <a:pt x="276466" y="11201"/>
                  </a:lnTo>
                  <a:lnTo>
                    <a:pt x="234212" y="24686"/>
                  </a:lnTo>
                  <a:lnTo>
                    <a:pt x="194352" y="42969"/>
                  </a:lnTo>
                  <a:lnTo>
                    <a:pt x="157228" y="65706"/>
                  </a:lnTo>
                  <a:lnTo>
                    <a:pt x="123185" y="92553"/>
                  </a:lnTo>
                  <a:lnTo>
                    <a:pt x="92565" y="123165"/>
                  </a:lnTo>
                  <a:lnTo>
                    <a:pt x="65713" y="157199"/>
                  </a:lnTo>
                  <a:lnTo>
                    <a:pt x="42973" y="194310"/>
                  </a:lnTo>
                  <a:lnTo>
                    <a:pt x="24688" y="234155"/>
                  </a:lnTo>
                  <a:lnTo>
                    <a:pt x="11201" y="276389"/>
                  </a:lnTo>
                  <a:lnTo>
                    <a:pt x="2857" y="320668"/>
                  </a:lnTo>
                  <a:lnTo>
                    <a:pt x="0" y="366649"/>
                  </a:lnTo>
                  <a:lnTo>
                    <a:pt x="0" y="376300"/>
                  </a:lnTo>
                  <a:lnTo>
                    <a:pt x="2857" y="422281"/>
                  </a:lnTo>
                  <a:lnTo>
                    <a:pt x="11201" y="466560"/>
                  </a:lnTo>
                  <a:lnTo>
                    <a:pt x="24688" y="508794"/>
                  </a:lnTo>
                  <a:lnTo>
                    <a:pt x="42973" y="548639"/>
                  </a:lnTo>
                  <a:lnTo>
                    <a:pt x="65713" y="585750"/>
                  </a:lnTo>
                  <a:lnTo>
                    <a:pt x="92565" y="619784"/>
                  </a:lnTo>
                  <a:lnTo>
                    <a:pt x="123185" y="650396"/>
                  </a:lnTo>
                  <a:lnTo>
                    <a:pt x="157228" y="677243"/>
                  </a:lnTo>
                  <a:lnTo>
                    <a:pt x="194352" y="699980"/>
                  </a:lnTo>
                  <a:lnTo>
                    <a:pt x="234212" y="718263"/>
                  </a:lnTo>
                  <a:lnTo>
                    <a:pt x="276466" y="731748"/>
                  </a:lnTo>
                  <a:lnTo>
                    <a:pt x="320768" y="740092"/>
                  </a:lnTo>
                  <a:lnTo>
                    <a:pt x="366775" y="742950"/>
                  </a:lnTo>
                  <a:lnTo>
                    <a:pt x="412756" y="740092"/>
                  </a:lnTo>
                  <a:lnTo>
                    <a:pt x="457035" y="731748"/>
                  </a:lnTo>
                  <a:lnTo>
                    <a:pt x="499269" y="718263"/>
                  </a:lnTo>
                  <a:lnTo>
                    <a:pt x="539114" y="699980"/>
                  </a:lnTo>
                  <a:lnTo>
                    <a:pt x="576225" y="677243"/>
                  </a:lnTo>
                  <a:lnTo>
                    <a:pt x="610259" y="650396"/>
                  </a:lnTo>
                  <a:lnTo>
                    <a:pt x="640871" y="619784"/>
                  </a:lnTo>
                  <a:lnTo>
                    <a:pt x="667718" y="585750"/>
                  </a:lnTo>
                  <a:lnTo>
                    <a:pt x="690455" y="548639"/>
                  </a:lnTo>
                  <a:lnTo>
                    <a:pt x="708738" y="508794"/>
                  </a:lnTo>
                  <a:lnTo>
                    <a:pt x="722223" y="466560"/>
                  </a:lnTo>
                  <a:lnTo>
                    <a:pt x="730567" y="422281"/>
                  </a:lnTo>
                  <a:lnTo>
                    <a:pt x="733425" y="376300"/>
                  </a:lnTo>
                  <a:lnTo>
                    <a:pt x="733425" y="366649"/>
                  </a:lnTo>
                  <a:lnTo>
                    <a:pt x="730567" y="320668"/>
                  </a:lnTo>
                  <a:lnTo>
                    <a:pt x="722223" y="276389"/>
                  </a:lnTo>
                  <a:lnTo>
                    <a:pt x="708738" y="234155"/>
                  </a:lnTo>
                  <a:lnTo>
                    <a:pt x="690455" y="194310"/>
                  </a:lnTo>
                  <a:lnTo>
                    <a:pt x="667718" y="157199"/>
                  </a:lnTo>
                  <a:lnTo>
                    <a:pt x="640871" y="123165"/>
                  </a:lnTo>
                  <a:lnTo>
                    <a:pt x="610259" y="92553"/>
                  </a:lnTo>
                  <a:lnTo>
                    <a:pt x="576225" y="65706"/>
                  </a:lnTo>
                  <a:lnTo>
                    <a:pt x="539114" y="42969"/>
                  </a:lnTo>
                  <a:lnTo>
                    <a:pt x="499269" y="24686"/>
                  </a:lnTo>
                  <a:lnTo>
                    <a:pt x="457035" y="11201"/>
                  </a:lnTo>
                  <a:lnTo>
                    <a:pt x="412756" y="2857"/>
                  </a:lnTo>
                  <a:lnTo>
                    <a:pt x="366775" y="0"/>
                  </a:lnTo>
                  <a:close/>
                </a:path>
              </a:pathLst>
            </a:custGeom>
            <a:solidFill>
              <a:srgbClr val="2971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6500" y="4267199"/>
              <a:ext cx="333375" cy="333375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9885680" y="5028628"/>
            <a:ext cx="3174365" cy="1699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15620">
              <a:lnSpc>
                <a:spcPts val="3000"/>
              </a:lnSpc>
              <a:spcBef>
                <a:spcPts val="100"/>
              </a:spcBef>
            </a:pPr>
            <a:r>
              <a:rPr sz="2400" spc="100" dirty="0">
                <a:solidFill>
                  <a:srgbClr val="272424"/>
                </a:solidFill>
                <a:latin typeface="Trebuchet MS"/>
                <a:cs typeface="Trebuchet MS"/>
              </a:rPr>
              <a:t>Accompagnement </a:t>
            </a:r>
            <a:r>
              <a:rPr sz="2400" spc="40" dirty="0">
                <a:solidFill>
                  <a:srgbClr val="272424"/>
                </a:solidFill>
                <a:latin typeface="Trebuchet MS"/>
                <a:cs typeface="Trebuchet MS"/>
              </a:rPr>
              <a:t>personnalisé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875"/>
              </a:spcBef>
            </a:pP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Un</a:t>
            </a:r>
            <a:r>
              <a:rPr sz="185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suivi</a:t>
            </a:r>
            <a:r>
              <a:rPr sz="185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4" dirty="0">
                <a:solidFill>
                  <a:srgbClr val="272424"/>
                </a:solidFill>
                <a:latin typeface="Gill Sans MT"/>
                <a:cs typeface="Gill Sans MT"/>
              </a:rPr>
              <a:t>individualisé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endParaRPr sz="1850">
              <a:latin typeface="Gill Sans MT"/>
              <a:cs typeface="Gill Sans MT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chaque</a:t>
            </a:r>
            <a:r>
              <a:rPr sz="1850" spc="-7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55" dirty="0">
                <a:solidFill>
                  <a:srgbClr val="272424"/>
                </a:solidFill>
                <a:latin typeface="Gill Sans MT"/>
                <a:cs typeface="Gill Sans MT"/>
              </a:rPr>
              <a:t>agent</a:t>
            </a:r>
            <a:r>
              <a:rPr sz="185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qui</a:t>
            </a:r>
            <a:r>
              <a:rPr sz="1850" spc="-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en</a:t>
            </a:r>
            <a:r>
              <a:rPr sz="185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225" dirty="0">
                <a:solidFill>
                  <a:srgbClr val="272424"/>
                </a:solidFill>
                <a:latin typeface="Gill Sans MT"/>
                <a:cs typeface="Gill Sans MT"/>
              </a:rPr>
              <a:t>a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20" dirty="0">
                <a:solidFill>
                  <a:srgbClr val="272424"/>
                </a:solidFill>
                <a:latin typeface="Gill Sans MT"/>
                <a:cs typeface="Gill Sans MT"/>
              </a:rPr>
              <a:t>besoin</a:t>
            </a:r>
            <a:endParaRPr sz="185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57880" y="833056"/>
            <a:ext cx="4499610" cy="4946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050" spc="175" dirty="0"/>
              <a:t>Une</a:t>
            </a:r>
            <a:r>
              <a:rPr sz="3050" spc="-80" dirty="0"/>
              <a:t> </a:t>
            </a:r>
            <a:r>
              <a:rPr sz="3050" spc="-65" dirty="0"/>
              <a:t>priorité</a:t>
            </a:r>
            <a:r>
              <a:rPr sz="3050" spc="-150" dirty="0"/>
              <a:t> </a:t>
            </a:r>
            <a:r>
              <a:rPr sz="3050" spc="-555" dirty="0"/>
              <a:t>:</a:t>
            </a:r>
            <a:r>
              <a:rPr sz="3050" spc="-125" dirty="0"/>
              <a:t> </a:t>
            </a:r>
            <a:r>
              <a:rPr sz="3050" spc="95" dirty="0"/>
              <a:t>les</a:t>
            </a:r>
            <a:r>
              <a:rPr sz="3050" spc="-140" dirty="0"/>
              <a:t> </a:t>
            </a:r>
            <a:r>
              <a:rPr sz="3050" spc="-10" dirty="0"/>
              <a:t>retraites</a:t>
            </a:r>
            <a:endParaRPr sz="3050"/>
          </a:p>
        </p:txBody>
      </p:sp>
      <p:sp>
        <p:nvSpPr>
          <p:cNvPr id="3" name="object 3"/>
          <p:cNvSpPr txBox="1"/>
          <p:nvPr/>
        </p:nvSpPr>
        <p:spPr>
          <a:xfrm>
            <a:off x="2857880" y="1546923"/>
            <a:ext cx="395351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0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20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nombreux</a:t>
            </a:r>
            <a:r>
              <a:rPr sz="1200" spc="10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85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20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ont</a:t>
            </a:r>
            <a:r>
              <a:rPr sz="1200" spc="1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aujourd'hui</a:t>
            </a:r>
            <a:r>
              <a:rPr sz="1200" spc="1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00" spc="18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carrières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mixtes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50" dirty="0">
                <a:solidFill>
                  <a:srgbClr val="272424"/>
                </a:solidFill>
                <a:latin typeface="Gill Sans MT"/>
                <a:cs typeface="Gill Sans MT"/>
              </a:rPr>
              <a:t>:</a:t>
            </a:r>
            <a:endParaRPr sz="1200">
              <a:latin typeface="Gill Sans MT"/>
              <a:cs typeface="Gill Sans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52725" y="1876425"/>
            <a:ext cx="4486275" cy="1152525"/>
          </a:xfrm>
          <a:custGeom>
            <a:avLst/>
            <a:gdLst/>
            <a:ahLst/>
            <a:cxnLst/>
            <a:rect l="l" t="t" r="r" b="b"/>
            <a:pathLst>
              <a:path w="4486275" h="1152525">
                <a:moveTo>
                  <a:pt x="4374133" y="0"/>
                </a:moveTo>
                <a:lnTo>
                  <a:pt x="112141" y="0"/>
                </a:lnTo>
                <a:lnTo>
                  <a:pt x="68472" y="8806"/>
                </a:lnTo>
                <a:lnTo>
                  <a:pt x="32829" y="32829"/>
                </a:lnTo>
                <a:lnTo>
                  <a:pt x="8806" y="68472"/>
                </a:lnTo>
                <a:lnTo>
                  <a:pt x="0" y="112140"/>
                </a:lnTo>
                <a:lnTo>
                  <a:pt x="0" y="1040384"/>
                </a:lnTo>
                <a:lnTo>
                  <a:pt x="8806" y="1084052"/>
                </a:lnTo>
                <a:lnTo>
                  <a:pt x="32829" y="1119695"/>
                </a:lnTo>
                <a:lnTo>
                  <a:pt x="68472" y="1143718"/>
                </a:lnTo>
                <a:lnTo>
                  <a:pt x="112141" y="1152525"/>
                </a:lnTo>
                <a:lnTo>
                  <a:pt x="4374133" y="1152525"/>
                </a:lnTo>
                <a:lnTo>
                  <a:pt x="4417802" y="1143718"/>
                </a:lnTo>
                <a:lnTo>
                  <a:pt x="4453445" y="1119695"/>
                </a:lnTo>
                <a:lnTo>
                  <a:pt x="4477468" y="1084052"/>
                </a:lnTo>
                <a:lnTo>
                  <a:pt x="4486275" y="1040384"/>
                </a:lnTo>
                <a:lnTo>
                  <a:pt x="4486275" y="112140"/>
                </a:lnTo>
                <a:lnTo>
                  <a:pt x="4477468" y="68472"/>
                </a:lnTo>
                <a:lnTo>
                  <a:pt x="4453445" y="32829"/>
                </a:lnTo>
                <a:lnTo>
                  <a:pt x="4417802" y="8806"/>
                </a:lnTo>
                <a:lnTo>
                  <a:pt x="4374133" y="0"/>
                </a:lnTo>
                <a:close/>
              </a:path>
            </a:pathLst>
          </a:custGeom>
          <a:solidFill>
            <a:srgbClr val="F1F1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01314" y="1951354"/>
            <a:ext cx="275336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70" dirty="0">
                <a:latin typeface="Trebuchet MS"/>
                <a:cs typeface="Trebuchet MS"/>
              </a:rPr>
              <a:t>Types</a:t>
            </a:r>
            <a:r>
              <a:rPr sz="1500" spc="-20" dirty="0">
                <a:latin typeface="Trebuchet MS"/>
                <a:cs typeface="Trebuchet MS"/>
              </a:rPr>
              <a:t> </a:t>
            </a:r>
            <a:r>
              <a:rPr sz="1500" spc="60" dirty="0">
                <a:latin typeface="Trebuchet MS"/>
                <a:cs typeface="Trebuchet MS"/>
              </a:rPr>
              <a:t>de</a:t>
            </a:r>
            <a:r>
              <a:rPr sz="1500" spc="-25" dirty="0">
                <a:latin typeface="Trebuchet MS"/>
                <a:cs typeface="Trebuchet MS"/>
              </a:rPr>
              <a:t> </a:t>
            </a:r>
            <a:r>
              <a:rPr sz="1500" dirty="0">
                <a:latin typeface="Trebuchet MS"/>
                <a:cs typeface="Trebuchet MS"/>
              </a:rPr>
              <a:t>carrières</a:t>
            </a:r>
            <a:r>
              <a:rPr sz="1500" spc="-20" dirty="0">
                <a:latin typeface="Trebuchet MS"/>
                <a:cs typeface="Trebuchet MS"/>
              </a:rPr>
              <a:t> </a:t>
            </a:r>
            <a:r>
              <a:rPr sz="1500" spc="45" dirty="0">
                <a:latin typeface="Trebuchet MS"/>
                <a:cs typeface="Trebuchet MS"/>
              </a:rPr>
              <a:t>concernées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01314" y="2285872"/>
            <a:ext cx="1582420" cy="4267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235"/>
              </a:spcBef>
              <a:buChar char="•"/>
              <a:tabLst>
                <a:tab pos="355600" algn="l"/>
              </a:tabLst>
            </a:pPr>
            <a:r>
              <a:rPr sz="1200" spc="45" dirty="0">
                <a:solidFill>
                  <a:srgbClr val="272424"/>
                </a:solidFill>
                <a:latin typeface="Gill Sans MT"/>
                <a:cs typeface="Gill Sans MT"/>
              </a:rPr>
              <a:t>Secteur</a:t>
            </a:r>
            <a:r>
              <a:rPr sz="120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Gill Sans MT"/>
                <a:cs typeface="Gill Sans MT"/>
              </a:rPr>
              <a:t>privé</a:t>
            </a:r>
            <a:endParaRPr sz="120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140"/>
              </a:spcBef>
              <a:buChar char="•"/>
              <a:tabLst>
                <a:tab pos="355600" algn="l"/>
              </a:tabLst>
            </a:pP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Fonction</a:t>
            </a:r>
            <a:r>
              <a:rPr sz="1200" spc="2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Gill Sans MT"/>
                <a:cs typeface="Gill Sans MT"/>
              </a:rPr>
              <a:t>publique</a:t>
            </a:r>
            <a:endParaRPr sz="1200">
              <a:latin typeface="Gill Sans MT"/>
              <a:cs typeface="Gill Sans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05065" y="1951354"/>
            <a:ext cx="226949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95" dirty="0">
                <a:latin typeface="Trebuchet MS"/>
                <a:cs typeface="Trebuchet MS"/>
              </a:rPr>
              <a:t>Le</a:t>
            </a:r>
            <a:r>
              <a:rPr sz="1500" spc="-45" dirty="0">
                <a:latin typeface="Trebuchet MS"/>
                <a:cs typeface="Trebuchet MS"/>
              </a:rPr>
              <a:t> </a:t>
            </a:r>
            <a:r>
              <a:rPr sz="1500" spc="114" dirty="0">
                <a:latin typeface="Trebuchet MS"/>
                <a:cs typeface="Trebuchet MS"/>
              </a:rPr>
              <a:t>SNT</a:t>
            </a:r>
            <a:r>
              <a:rPr sz="1500" dirty="0">
                <a:latin typeface="Trebuchet MS"/>
                <a:cs typeface="Trebuchet MS"/>
              </a:rPr>
              <a:t> veut</a:t>
            </a:r>
            <a:r>
              <a:rPr sz="1500" spc="-40" dirty="0">
                <a:latin typeface="Trebuchet MS"/>
                <a:cs typeface="Trebuchet MS"/>
              </a:rPr>
              <a:t> </a:t>
            </a:r>
            <a:r>
              <a:rPr sz="1500" spc="45" dirty="0">
                <a:latin typeface="Trebuchet MS"/>
                <a:cs typeface="Trebuchet MS"/>
              </a:rPr>
              <a:t>développer</a:t>
            </a:r>
            <a:r>
              <a:rPr sz="1500" spc="-65" dirty="0">
                <a:latin typeface="Trebuchet MS"/>
                <a:cs typeface="Trebuchet MS"/>
              </a:rPr>
              <a:t> </a:t>
            </a:r>
            <a:r>
              <a:rPr sz="1500" spc="-320" dirty="0">
                <a:latin typeface="Trebuchet MS"/>
                <a:cs typeface="Trebuchet MS"/>
              </a:rPr>
              <a:t>: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05065" y="2285872"/>
            <a:ext cx="4139565" cy="63627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235"/>
              </a:spcBef>
              <a:buChar char="•"/>
              <a:tabLst>
                <a:tab pos="355600" algn="l"/>
              </a:tabLst>
            </a:pPr>
            <a:r>
              <a:rPr sz="1200" spc="2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20" dirty="0">
                <a:solidFill>
                  <a:srgbClr val="272424"/>
                </a:solidFill>
                <a:latin typeface="Gill Sans MT"/>
                <a:cs typeface="Gill Sans MT"/>
              </a:rPr>
              <a:t>outils</a:t>
            </a:r>
            <a:r>
              <a:rPr sz="1200" spc="1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20" dirty="0">
                <a:solidFill>
                  <a:srgbClr val="272424"/>
                </a:solidFill>
                <a:latin typeface="Gill Sans MT"/>
                <a:cs typeface="Gill Sans MT"/>
              </a:rPr>
              <a:t>d'information</a:t>
            </a:r>
            <a:r>
              <a:rPr sz="1200" spc="1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Gill Sans MT"/>
                <a:cs typeface="Gill Sans MT"/>
              </a:rPr>
              <a:t>retraite</a:t>
            </a:r>
            <a:endParaRPr sz="120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140"/>
              </a:spcBef>
              <a:buChar char="•"/>
              <a:tabLst>
                <a:tab pos="355600" algn="l"/>
              </a:tabLst>
            </a:pP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0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formations</a:t>
            </a:r>
            <a:r>
              <a:rPr sz="1200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r>
              <a:rPr sz="120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45" dirty="0">
                <a:solidFill>
                  <a:srgbClr val="272424"/>
                </a:solidFill>
                <a:latin typeface="Gill Sans MT"/>
                <a:cs typeface="Gill Sans MT"/>
              </a:rPr>
              <a:t>représentants</a:t>
            </a:r>
            <a:r>
              <a:rPr sz="1200" spc="6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Gill Sans MT"/>
                <a:cs typeface="Gill Sans MT"/>
              </a:rPr>
              <a:t>syndicaux</a:t>
            </a:r>
            <a:endParaRPr sz="1200">
              <a:latin typeface="Gill Sans MT"/>
              <a:cs typeface="Gill Sans MT"/>
            </a:endParaRPr>
          </a:p>
          <a:p>
            <a:pPr marL="355600" indent="-342900">
              <a:lnSpc>
                <a:spcPct val="100000"/>
              </a:lnSpc>
              <a:spcBef>
                <a:spcPts val="210"/>
              </a:spcBef>
              <a:buChar char="•"/>
              <a:tabLst>
                <a:tab pos="355600" algn="l"/>
              </a:tabLst>
            </a:pP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Un</a:t>
            </a:r>
            <a:r>
              <a:rPr sz="1200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80" dirty="0">
                <a:solidFill>
                  <a:srgbClr val="272424"/>
                </a:solidFill>
                <a:latin typeface="Gill Sans MT"/>
                <a:cs typeface="Gill Sans MT"/>
              </a:rPr>
              <a:t>accompagnement</a:t>
            </a:r>
            <a:r>
              <a:rPr sz="12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0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85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200" spc="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90" dirty="0">
                <a:solidFill>
                  <a:srgbClr val="272424"/>
                </a:solidFill>
                <a:latin typeface="Gill Sans MT"/>
                <a:cs typeface="Gill Sans MT"/>
              </a:rPr>
              <a:t>dans</a:t>
            </a:r>
            <a:r>
              <a:rPr sz="120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leurs</a:t>
            </a:r>
            <a:r>
              <a:rPr sz="1200" spc="-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démarches</a:t>
            </a:r>
            <a:endParaRPr sz="1200">
              <a:latin typeface="Gill Sans MT"/>
              <a:cs typeface="Gill Sans MT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38548" y="3305342"/>
            <a:ext cx="8553303" cy="3565828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4516754" y="5909937"/>
            <a:ext cx="1285240" cy="70739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10"/>
              </a:spcBef>
            </a:pPr>
            <a:r>
              <a:rPr sz="1500" spc="-10" dirty="0">
                <a:latin typeface="Trebuchet MS"/>
                <a:cs typeface="Trebuchet MS"/>
              </a:rPr>
              <a:t>Informer</a:t>
            </a:r>
            <a:endParaRPr sz="1500">
              <a:latin typeface="Trebuchet MS"/>
              <a:cs typeface="Trebuchet MS"/>
            </a:endParaRPr>
          </a:p>
          <a:p>
            <a:pPr algn="ctr">
              <a:lnSpc>
                <a:spcPts val="1320"/>
              </a:lnSpc>
              <a:spcBef>
                <a:spcPts val="415"/>
              </a:spcBef>
            </a:pP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Outils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retraite</a:t>
            </a:r>
            <a:r>
              <a:rPr sz="1200" spc="8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Gill Sans MT"/>
                <a:cs typeface="Gill Sans MT"/>
              </a:rPr>
              <a:t>pour</a:t>
            </a:r>
            <a:endParaRPr sz="1200">
              <a:latin typeface="Gill Sans MT"/>
              <a:cs typeface="Gill Sans MT"/>
            </a:endParaRPr>
          </a:p>
          <a:p>
            <a:pPr algn="ctr">
              <a:lnSpc>
                <a:spcPts val="1320"/>
              </a:lnSpc>
            </a:pPr>
            <a:r>
              <a:rPr sz="1200" dirty="0">
                <a:solidFill>
                  <a:srgbClr val="272424"/>
                </a:solidFill>
                <a:latin typeface="Gill Sans MT"/>
                <a:cs typeface="Gill Sans MT"/>
              </a:rPr>
              <a:t>carrières</a:t>
            </a:r>
            <a:r>
              <a:rPr sz="1200" spc="30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Gill Sans MT"/>
                <a:cs typeface="Gill Sans MT"/>
              </a:rPr>
              <a:t>mixtes</a:t>
            </a:r>
            <a:endParaRPr sz="1200">
              <a:latin typeface="Gill Sans MT"/>
              <a:cs typeface="Gill Sans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804909" y="5848700"/>
            <a:ext cx="1467485" cy="70802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620"/>
              </a:spcBef>
            </a:pPr>
            <a:r>
              <a:rPr sz="1500" spc="60" dirty="0">
                <a:latin typeface="Trebuchet MS"/>
                <a:cs typeface="Trebuchet MS"/>
              </a:rPr>
              <a:t>Accompagner</a:t>
            </a:r>
            <a:endParaRPr sz="1500">
              <a:latin typeface="Trebuchet MS"/>
              <a:cs typeface="Trebuchet MS"/>
            </a:endParaRPr>
          </a:p>
          <a:p>
            <a:pPr algn="ctr">
              <a:lnSpc>
                <a:spcPts val="1320"/>
              </a:lnSpc>
              <a:spcBef>
                <a:spcPts val="414"/>
              </a:spcBef>
            </a:pP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Support</a:t>
            </a:r>
            <a:r>
              <a:rPr sz="1200" spc="1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Gill Sans MT"/>
                <a:cs typeface="Gill Sans MT"/>
              </a:rPr>
              <a:t>personnalisé</a:t>
            </a:r>
            <a:endParaRPr sz="1200">
              <a:latin typeface="Gill Sans MT"/>
              <a:cs typeface="Gill Sans MT"/>
            </a:endParaRPr>
          </a:p>
          <a:p>
            <a:pPr marL="635" algn="ctr">
              <a:lnSpc>
                <a:spcPts val="1320"/>
              </a:lnSpc>
            </a:pPr>
            <a:r>
              <a:rPr sz="1200" spc="105" dirty="0">
                <a:solidFill>
                  <a:srgbClr val="272424"/>
                </a:solidFill>
                <a:latin typeface="Gill Sans MT"/>
                <a:cs typeface="Gill Sans MT"/>
              </a:rPr>
              <a:t>dans</a:t>
            </a:r>
            <a:r>
              <a:rPr sz="1200" spc="-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les</a:t>
            </a:r>
            <a:r>
              <a:rPr sz="120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Gill Sans MT"/>
                <a:cs typeface="Gill Sans MT"/>
              </a:rPr>
              <a:t>démarches</a:t>
            </a:r>
            <a:endParaRPr sz="1200">
              <a:latin typeface="Gill Sans MT"/>
              <a:cs typeface="Gill Sans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87515" y="3464206"/>
            <a:ext cx="1152525" cy="860425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615"/>
              </a:spcBef>
            </a:pPr>
            <a:r>
              <a:rPr sz="1500" spc="-10" dirty="0">
                <a:latin typeface="Trebuchet MS"/>
                <a:cs typeface="Trebuchet MS"/>
              </a:rPr>
              <a:t>Former</a:t>
            </a:r>
            <a:endParaRPr sz="1500">
              <a:latin typeface="Trebuchet MS"/>
              <a:cs typeface="Trebuchet MS"/>
            </a:endParaRPr>
          </a:p>
          <a:p>
            <a:pPr marL="12700" marR="5080" algn="ctr">
              <a:lnSpc>
                <a:spcPct val="83400"/>
              </a:lnSpc>
              <a:spcBef>
                <a:spcPts val="650"/>
              </a:spcBef>
            </a:pPr>
            <a:r>
              <a:rPr sz="1200" spc="50" dirty="0">
                <a:solidFill>
                  <a:srgbClr val="272424"/>
                </a:solidFill>
                <a:latin typeface="Gill Sans MT"/>
                <a:cs typeface="Gill Sans MT"/>
              </a:rPr>
              <a:t>Formations</a:t>
            </a:r>
            <a:r>
              <a:rPr sz="120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20" dirty="0">
                <a:solidFill>
                  <a:srgbClr val="272424"/>
                </a:solidFill>
                <a:latin typeface="Gill Sans MT"/>
                <a:cs typeface="Gill Sans MT"/>
              </a:rPr>
              <a:t>pour </a:t>
            </a:r>
            <a:r>
              <a:rPr sz="1200" spc="40" dirty="0">
                <a:solidFill>
                  <a:srgbClr val="272424"/>
                </a:solidFill>
                <a:latin typeface="Gill Sans MT"/>
                <a:cs typeface="Gill Sans MT"/>
              </a:rPr>
              <a:t>représentants </a:t>
            </a:r>
            <a:r>
              <a:rPr sz="1200" spc="50" dirty="0">
                <a:solidFill>
                  <a:srgbClr val="272424"/>
                </a:solidFill>
                <a:latin typeface="Gill Sans MT"/>
                <a:cs typeface="Gill Sans MT"/>
              </a:rPr>
              <a:t>syndicaux</a:t>
            </a:r>
            <a:endParaRPr sz="1200">
              <a:latin typeface="Gill Sans MT"/>
              <a:cs typeface="Gill Sans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57880" y="7148194"/>
            <a:ext cx="84010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70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20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SNT</a:t>
            </a:r>
            <a:r>
              <a:rPr sz="12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90" dirty="0">
                <a:solidFill>
                  <a:srgbClr val="272424"/>
                </a:solidFill>
                <a:latin typeface="Gill Sans MT"/>
                <a:cs typeface="Gill Sans MT"/>
              </a:rPr>
              <a:t>s'engage</a:t>
            </a:r>
            <a:r>
              <a:rPr sz="120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35" dirty="0">
                <a:solidFill>
                  <a:srgbClr val="272424"/>
                </a:solidFill>
                <a:latin typeface="Gill Sans MT"/>
                <a:cs typeface="Gill Sans MT"/>
              </a:rPr>
              <a:t>à</a:t>
            </a:r>
            <a:r>
              <a:rPr sz="12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être</a:t>
            </a:r>
            <a:r>
              <a:rPr sz="12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aux</a:t>
            </a:r>
            <a:r>
              <a:rPr sz="120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côtés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75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20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20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35" dirty="0">
                <a:solidFill>
                  <a:srgbClr val="272424"/>
                </a:solidFill>
                <a:latin typeface="Gill Sans MT"/>
                <a:cs typeface="Gill Sans MT"/>
              </a:rPr>
              <a:t>à</a:t>
            </a:r>
            <a:r>
              <a:rPr sz="1200" spc="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65" dirty="0">
                <a:solidFill>
                  <a:srgbClr val="272424"/>
                </a:solidFill>
                <a:latin typeface="Gill Sans MT"/>
                <a:cs typeface="Gill Sans MT"/>
              </a:rPr>
              <a:t>chaque</a:t>
            </a:r>
            <a:r>
              <a:rPr sz="120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0" dirty="0">
                <a:solidFill>
                  <a:srgbClr val="272424"/>
                </a:solidFill>
                <a:latin typeface="Gill Sans MT"/>
                <a:cs typeface="Gill Sans MT"/>
              </a:rPr>
              <a:t>étape</a:t>
            </a:r>
            <a:r>
              <a:rPr sz="1200" spc="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200" spc="-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leur</a:t>
            </a:r>
            <a:r>
              <a:rPr sz="1200" spc="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parcours,</a:t>
            </a:r>
            <a:r>
              <a:rPr sz="1200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y</a:t>
            </a:r>
            <a:r>
              <a:rPr sz="12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60" dirty="0">
                <a:solidFill>
                  <a:srgbClr val="272424"/>
                </a:solidFill>
                <a:latin typeface="Gill Sans MT"/>
                <a:cs typeface="Gill Sans MT"/>
              </a:rPr>
              <a:t>compris</a:t>
            </a:r>
            <a:r>
              <a:rPr sz="120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5" dirty="0">
                <a:solidFill>
                  <a:srgbClr val="272424"/>
                </a:solidFill>
                <a:latin typeface="Gill Sans MT"/>
                <a:cs typeface="Gill Sans MT"/>
              </a:rPr>
              <a:t>dans</a:t>
            </a:r>
            <a:r>
              <a:rPr sz="120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8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200" spc="-5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préparation </a:t>
            </a:r>
            <a:r>
              <a:rPr sz="1200" spc="55" dirty="0">
                <a:solidFill>
                  <a:srgbClr val="272424"/>
                </a:solidFill>
                <a:latin typeface="Gill Sans MT"/>
                <a:cs typeface="Gill Sans MT"/>
              </a:rPr>
              <a:t>de</a:t>
            </a:r>
            <a:r>
              <a:rPr sz="1200" spc="4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10" dirty="0">
                <a:solidFill>
                  <a:srgbClr val="272424"/>
                </a:solidFill>
                <a:latin typeface="Gill Sans MT"/>
                <a:cs typeface="Gill Sans MT"/>
              </a:rPr>
              <a:t>leur</a:t>
            </a:r>
            <a:r>
              <a:rPr sz="1200" spc="-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200" spc="-10" dirty="0">
                <a:solidFill>
                  <a:srgbClr val="272424"/>
                </a:solidFill>
                <a:latin typeface="Gill Sans MT"/>
                <a:cs typeface="Gill Sans MT"/>
              </a:rPr>
              <a:t>retraite.</a:t>
            </a:r>
            <a:endParaRPr sz="120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1852" y="692149"/>
            <a:ext cx="5484495" cy="7696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10" dirty="0"/>
              <a:t>Notre</a:t>
            </a:r>
            <a:r>
              <a:rPr spc="-250" dirty="0"/>
              <a:t> </a:t>
            </a:r>
            <a:r>
              <a:rPr spc="200" dirty="0"/>
              <a:t>engagement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b="0" spc="114" dirty="0">
                <a:latin typeface="Gill Sans MT"/>
                <a:cs typeface="Gill Sans MT"/>
              </a:rPr>
              <a:t>Le</a:t>
            </a:r>
            <a:r>
              <a:rPr b="0" dirty="0">
                <a:latin typeface="Gill Sans MT"/>
                <a:cs typeface="Gill Sans MT"/>
              </a:rPr>
              <a:t> </a:t>
            </a:r>
            <a:r>
              <a:rPr b="0" spc="50" dirty="0">
                <a:latin typeface="Gill Sans MT"/>
                <a:cs typeface="Gill Sans MT"/>
              </a:rPr>
              <a:t>SNT</a:t>
            </a:r>
            <a:r>
              <a:rPr b="0" spc="-50" dirty="0">
                <a:latin typeface="Gill Sans MT"/>
                <a:cs typeface="Gill Sans MT"/>
              </a:rPr>
              <a:t> </a:t>
            </a:r>
            <a:r>
              <a:rPr b="0" spc="130" dirty="0">
                <a:latin typeface="Gill Sans MT"/>
                <a:cs typeface="Gill Sans MT"/>
              </a:rPr>
              <a:t>défend</a:t>
            </a:r>
            <a:r>
              <a:rPr b="0" spc="20" dirty="0">
                <a:latin typeface="Gill Sans MT"/>
                <a:cs typeface="Gill Sans MT"/>
              </a:rPr>
              <a:t> </a:t>
            </a:r>
            <a:r>
              <a:rPr b="0" spc="110" dirty="0">
                <a:latin typeface="Gill Sans MT"/>
                <a:cs typeface="Gill Sans MT"/>
              </a:rPr>
              <a:t>un</a:t>
            </a:r>
            <a:r>
              <a:rPr b="0" dirty="0">
                <a:latin typeface="Gill Sans MT"/>
                <a:cs typeface="Gill Sans MT"/>
              </a:rPr>
              <a:t> </a:t>
            </a:r>
            <a:r>
              <a:rPr dirty="0"/>
              <a:t>syndicalisme</a:t>
            </a:r>
            <a:r>
              <a:rPr spc="-15" dirty="0"/>
              <a:t> </a:t>
            </a:r>
            <a:r>
              <a:rPr spc="-20" dirty="0"/>
              <a:t>utile</a:t>
            </a:r>
            <a:r>
              <a:rPr spc="-15" dirty="0"/>
              <a:t> </a:t>
            </a:r>
            <a:r>
              <a:rPr spc="-10" dirty="0"/>
              <a:t>et responsable</a:t>
            </a:r>
            <a:r>
              <a:rPr b="0" spc="-10" dirty="0">
                <a:latin typeface="Gill Sans MT"/>
                <a:cs typeface="Gill Sans MT"/>
              </a:rPr>
              <a:t>.</a:t>
            </a:r>
          </a:p>
          <a:p>
            <a:pPr marL="12700" marR="5080">
              <a:lnSpc>
                <a:spcPts val="5300"/>
              </a:lnSpc>
              <a:spcBef>
                <a:spcPts val="495"/>
              </a:spcBef>
            </a:pPr>
            <a:r>
              <a:rPr b="0" spc="85" dirty="0">
                <a:latin typeface="Gill Sans MT"/>
                <a:cs typeface="Gill Sans MT"/>
              </a:rPr>
              <a:t>Nous</a:t>
            </a:r>
            <a:r>
              <a:rPr b="0" spc="-55" dirty="0">
                <a:latin typeface="Gill Sans MT"/>
                <a:cs typeface="Gill Sans MT"/>
              </a:rPr>
              <a:t> </a:t>
            </a:r>
            <a:r>
              <a:rPr b="0" spc="90" dirty="0">
                <a:latin typeface="Gill Sans MT"/>
                <a:cs typeface="Gill Sans MT"/>
              </a:rPr>
              <a:t>croyons</a:t>
            </a:r>
            <a:r>
              <a:rPr b="0" spc="-50" dirty="0">
                <a:latin typeface="Gill Sans MT"/>
                <a:cs typeface="Gill Sans MT"/>
              </a:rPr>
              <a:t> </a:t>
            </a:r>
            <a:r>
              <a:rPr b="0" spc="225" dirty="0">
                <a:latin typeface="Gill Sans MT"/>
                <a:cs typeface="Gill Sans MT"/>
              </a:rPr>
              <a:t>à</a:t>
            </a:r>
            <a:r>
              <a:rPr b="0" spc="-30" dirty="0">
                <a:latin typeface="Gill Sans MT"/>
                <a:cs typeface="Gill Sans MT"/>
              </a:rPr>
              <a:t> </a:t>
            </a:r>
            <a:r>
              <a:rPr b="0" spc="110" dirty="0">
                <a:latin typeface="Gill Sans MT"/>
                <a:cs typeface="Gill Sans MT"/>
              </a:rPr>
              <a:t>un</a:t>
            </a:r>
            <a:r>
              <a:rPr b="0" spc="30" dirty="0">
                <a:latin typeface="Gill Sans MT"/>
                <a:cs typeface="Gill Sans MT"/>
              </a:rPr>
              <a:t> </a:t>
            </a:r>
            <a:r>
              <a:rPr b="0" spc="125" dirty="0">
                <a:latin typeface="Gill Sans MT"/>
                <a:cs typeface="Gill Sans MT"/>
              </a:rPr>
              <a:t>dialogue</a:t>
            </a:r>
            <a:r>
              <a:rPr b="0" spc="-5" dirty="0">
                <a:latin typeface="Gill Sans MT"/>
                <a:cs typeface="Gill Sans MT"/>
              </a:rPr>
              <a:t> </a:t>
            </a:r>
            <a:r>
              <a:rPr b="0" spc="140" dirty="0">
                <a:latin typeface="Gill Sans MT"/>
                <a:cs typeface="Gill Sans MT"/>
              </a:rPr>
              <a:t>social</a:t>
            </a:r>
            <a:r>
              <a:rPr b="0" spc="-60" dirty="0">
                <a:latin typeface="Gill Sans MT"/>
                <a:cs typeface="Gill Sans MT"/>
              </a:rPr>
              <a:t> </a:t>
            </a:r>
            <a:r>
              <a:rPr b="0" spc="100" dirty="0">
                <a:latin typeface="Gill Sans MT"/>
                <a:cs typeface="Gill Sans MT"/>
              </a:rPr>
              <a:t>exigeant,</a:t>
            </a:r>
            <a:r>
              <a:rPr b="0" spc="-50" dirty="0">
                <a:latin typeface="Gill Sans MT"/>
                <a:cs typeface="Gill Sans MT"/>
              </a:rPr>
              <a:t> </a:t>
            </a:r>
            <a:r>
              <a:rPr b="0" spc="210" dirty="0">
                <a:latin typeface="Gill Sans MT"/>
                <a:cs typeface="Gill Sans MT"/>
              </a:rPr>
              <a:t>mais</a:t>
            </a:r>
            <a:r>
              <a:rPr b="0" spc="-50" dirty="0">
                <a:latin typeface="Gill Sans MT"/>
                <a:cs typeface="Gill Sans MT"/>
              </a:rPr>
              <a:t> </a:t>
            </a:r>
            <a:r>
              <a:rPr b="0" spc="80" dirty="0">
                <a:latin typeface="Gill Sans MT"/>
                <a:cs typeface="Gill Sans MT"/>
              </a:rPr>
              <a:t>constructif. </a:t>
            </a:r>
            <a:r>
              <a:rPr b="0" dirty="0">
                <a:latin typeface="Gill Sans MT"/>
                <a:cs typeface="Gill Sans MT"/>
              </a:rPr>
              <a:t>Notre</a:t>
            </a:r>
            <a:r>
              <a:rPr b="0" spc="-80" dirty="0">
                <a:latin typeface="Gill Sans MT"/>
                <a:cs typeface="Gill Sans MT"/>
              </a:rPr>
              <a:t> </a:t>
            </a:r>
            <a:r>
              <a:rPr b="0" spc="95" dirty="0">
                <a:latin typeface="Gill Sans MT"/>
                <a:cs typeface="Gill Sans MT"/>
              </a:rPr>
              <a:t>objectif</a:t>
            </a:r>
            <a:r>
              <a:rPr b="0" spc="35" dirty="0">
                <a:latin typeface="Gill Sans MT"/>
                <a:cs typeface="Gill Sans MT"/>
              </a:rPr>
              <a:t> </a:t>
            </a:r>
            <a:r>
              <a:rPr b="0" spc="-10" dirty="0">
                <a:latin typeface="Gill Sans MT"/>
                <a:cs typeface="Gill Sans MT"/>
              </a:rPr>
              <a:t>: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859155" y="4021454"/>
            <a:ext cx="4149090" cy="2244090"/>
            <a:chOff x="859155" y="4021454"/>
            <a:chExt cx="4149090" cy="2244090"/>
          </a:xfrm>
        </p:grpSpPr>
        <p:sp>
          <p:nvSpPr>
            <p:cNvPr id="5" name="object 5"/>
            <p:cNvSpPr/>
            <p:nvPr/>
          </p:nvSpPr>
          <p:spPr>
            <a:xfrm>
              <a:off x="866775" y="4029074"/>
              <a:ext cx="4133850" cy="2228850"/>
            </a:xfrm>
            <a:custGeom>
              <a:avLst/>
              <a:gdLst/>
              <a:ahLst/>
              <a:cxnLst/>
              <a:rect l="l" t="t" r="r" b="b"/>
              <a:pathLst>
                <a:path w="4133850" h="2228850">
                  <a:moveTo>
                    <a:pt x="3542665" y="0"/>
                  </a:moveTo>
                  <a:lnTo>
                    <a:pt x="591185" y="0"/>
                  </a:lnTo>
                  <a:lnTo>
                    <a:pt x="542700" y="1959"/>
                  </a:lnTo>
                  <a:lnTo>
                    <a:pt x="495294" y="7737"/>
                  </a:lnTo>
                  <a:lnTo>
                    <a:pt x="449119" y="17180"/>
                  </a:lnTo>
                  <a:lnTo>
                    <a:pt x="404328" y="30137"/>
                  </a:lnTo>
                  <a:lnTo>
                    <a:pt x="361073" y="46456"/>
                  </a:lnTo>
                  <a:lnTo>
                    <a:pt x="319506" y="65984"/>
                  </a:lnTo>
                  <a:lnTo>
                    <a:pt x="279778" y="88569"/>
                  </a:lnTo>
                  <a:lnTo>
                    <a:pt x="242043" y="114060"/>
                  </a:lnTo>
                  <a:lnTo>
                    <a:pt x="206452" y="142303"/>
                  </a:lnTo>
                  <a:lnTo>
                    <a:pt x="173158" y="173148"/>
                  </a:lnTo>
                  <a:lnTo>
                    <a:pt x="142312" y="206442"/>
                  </a:lnTo>
                  <a:lnTo>
                    <a:pt x="114067" y="242032"/>
                  </a:lnTo>
                  <a:lnTo>
                    <a:pt x="88575" y="279767"/>
                  </a:lnTo>
                  <a:lnTo>
                    <a:pt x="65989" y="319495"/>
                  </a:lnTo>
                  <a:lnTo>
                    <a:pt x="46459" y="361062"/>
                  </a:lnTo>
                  <a:lnTo>
                    <a:pt x="30140" y="404319"/>
                  </a:lnTo>
                  <a:lnTo>
                    <a:pt x="17182" y="449111"/>
                  </a:lnTo>
                  <a:lnTo>
                    <a:pt x="7737" y="495288"/>
                  </a:lnTo>
                  <a:lnTo>
                    <a:pt x="1959" y="542696"/>
                  </a:lnTo>
                  <a:lnTo>
                    <a:pt x="0" y="591185"/>
                  </a:lnTo>
                  <a:lnTo>
                    <a:pt x="0" y="1637664"/>
                  </a:lnTo>
                  <a:lnTo>
                    <a:pt x="1959" y="1686153"/>
                  </a:lnTo>
                  <a:lnTo>
                    <a:pt x="7737" y="1733561"/>
                  </a:lnTo>
                  <a:lnTo>
                    <a:pt x="17182" y="1779738"/>
                  </a:lnTo>
                  <a:lnTo>
                    <a:pt x="30140" y="1824530"/>
                  </a:lnTo>
                  <a:lnTo>
                    <a:pt x="46459" y="1867787"/>
                  </a:lnTo>
                  <a:lnTo>
                    <a:pt x="65989" y="1909354"/>
                  </a:lnTo>
                  <a:lnTo>
                    <a:pt x="88575" y="1949082"/>
                  </a:lnTo>
                  <a:lnTo>
                    <a:pt x="114067" y="1986817"/>
                  </a:lnTo>
                  <a:lnTo>
                    <a:pt x="142312" y="2022407"/>
                  </a:lnTo>
                  <a:lnTo>
                    <a:pt x="173158" y="2055701"/>
                  </a:lnTo>
                  <a:lnTo>
                    <a:pt x="206452" y="2086546"/>
                  </a:lnTo>
                  <a:lnTo>
                    <a:pt x="242043" y="2114789"/>
                  </a:lnTo>
                  <a:lnTo>
                    <a:pt x="279778" y="2140280"/>
                  </a:lnTo>
                  <a:lnTo>
                    <a:pt x="319506" y="2162865"/>
                  </a:lnTo>
                  <a:lnTo>
                    <a:pt x="361073" y="2182393"/>
                  </a:lnTo>
                  <a:lnTo>
                    <a:pt x="404328" y="2198712"/>
                  </a:lnTo>
                  <a:lnTo>
                    <a:pt x="449119" y="2211669"/>
                  </a:lnTo>
                  <a:lnTo>
                    <a:pt x="495294" y="2221112"/>
                  </a:lnTo>
                  <a:lnTo>
                    <a:pt x="542700" y="2226890"/>
                  </a:lnTo>
                  <a:lnTo>
                    <a:pt x="591185" y="2228850"/>
                  </a:lnTo>
                  <a:lnTo>
                    <a:pt x="3542665" y="2228850"/>
                  </a:lnTo>
                  <a:lnTo>
                    <a:pt x="3591153" y="2226890"/>
                  </a:lnTo>
                  <a:lnTo>
                    <a:pt x="3638561" y="2221112"/>
                  </a:lnTo>
                  <a:lnTo>
                    <a:pt x="3684738" y="2211669"/>
                  </a:lnTo>
                  <a:lnTo>
                    <a:pt x="3729530" y="2198712"/>
                  </a:lnTo>
                  <a:lnTo>
                    <a:pt x="3772787" y="2182393"/>
                  </a:lnTo>
                  <a:lnTo>
                    <a:pt x="3814354" y="2162865"/>
                  </a:lnTo>
                  <a:lnTo>
                    <a:pt x="3854082" y="2140280"/>
                  </a:lnTo>
                  <a:lnTo>
                    <a:pt x="3891817" y="2114789"/>
                  </a:lnTo>
                  <a:lnTo>
                    <a:pt x="3927407" y="2086546"/>
                  </a:lnTo>
                  <a:lnTo>
                    <a:pt x="3960701" y="2055701"/>
                  </a:lnTo>
                  <a:lnTo>
                    <a:pt x="3991546" y="2022407"/>
                  </a:lnTo>
                  <a:lnTo>
                    <a:pt x="4019789" y="1986817"/>
                  </a:lnTo>
                  <a:lnTo>
                    <a:pt x="4045280" y="1949082"/>
                  </a:lnTo>
                  <a:lnTo>
                    <a:pt x="4067865" y="1909354"/>
                  </a:lnTo>
                  <a:lnTo>
                    <a:pt x="4087393" y="1867787"/>
                  </a:lnTo>
                  <a:lnTo>
                    <a:pt x="4103712" y="1824530"/>
                  </a:lnTo>
                  <a:lnTo>
                    <a:pt x="4116669" y="1779738"/>
                  </a:lnTo>
                  <a:lnTo>
                    <a:pt x="4126112" y="1733561"/>
                  </a:lnTo>
                  <a:lnTo>
                    <a:pt x="4131890" y="1686153"/>
                  </a:lnTo>
                  <a:lnTo>
                    <a:pt x="4133850" y="1637664"/>
                  </a:lnTo>
                  <a:lnTo>
                    <a:pt x="4133850" y="591185"/>
                  </a:lnTo>
                  <a:lnTo>
                    <a:pt x="4131890" y="542696"/>
                  </a:lnTo>
                  <a:lnTo>
                    <a:pt x="4126112" y="495288"/>
                  </a:lnTo>
                  <a:lnTo>
                    <a:pt x="4116669" y="449111"/>
                  </a:lnTo>
                  <a:lnTo>
                    <a:pt x="4103712" y="404319"/>
                  </a:lnTo>
                  <a:lnTo>
                    <a:pt x="4087393" y="361062"/>
                  </a:lnTo>
                  <a:lnTo>
                    <a:pt x="4067865" y="319495"/>
                  </a:lnTo>
                  <a:lnTo>
                    <a:pt x="4045280" y="279767"/>
                  </a:lnTo>
                  <a:lnTo>
                    <a:pt x="4019789" y="242032"/>
                  </a:lnTo>
                  <a:lnTo>
                    <a:pt x="3991546" y="206442"/>
                  </a:lnTo>
                  <a:lnTo>
                    <a:pt x="3960701" y="173148"/>
                  </a:lnTo>
                  <a:lnTo>
                    <a:pt x="3927407" y="142303"/>
                  </a:lnTo>
                  <a:lnTo>
                    <a:pt x="3891817" y="114060"/>
                  </a:lnTo>
                  <a:lnTo>
                    <a:pt x="3854082" y="88569"/>
                  </a:lnTo>
                  <a:lnTo>
                    <a:pt x="3814354" y="65984"/>
                  </a:lnTo>
                  <a:lnTo>
                    <a:pt x="3772787" y="46456"/>
                  </a:lnTo>
                  <a:lnTo>
                    <a:pt x="3729530" y="30137"/>
                  </a:lnTo>
                  <a:lnTo>
                    <a:pt x="3684738" y="17180"/>
                  </a:lnTo>
                  <a:lnTo>
                    <a:pt x="3638561" y="7737"/>
                  </a:lnTo>
                  <a:lnTo>
                    <a:pt x="3591153" y="1959"/>
                  </a:lnTo>
                  <a:lnTo>
                    <a:pt x="3542665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6775" y="4029074"/>
              <a:ext cx="4133850" cy="2228850"/>
            </a:xfrm>
            <a:custGeom>
              <a:avLst/>
              <a:gdLst/>
              <a:ahLst/>
              <a:cxnLst/>
              <a:rect l="l" t="t" r="r" b="b"/>
              <a:pathLst>
                <a:path w="4133850" h="2228850">
                  <a:moveTo>
                    <a:pt x="0" y="591185"/>
                  </a:moveTo>
                  <a:lnTo>
                    <a:pt x="1959" y="542696"/>
                  </a:lnTo>
                  <a:lnTo>
                    <a:pt x="7737" y="495288"/>
                  </a:lnTo>
                  <a:lnTo>
                    <a:pt x="17182" y="449111"/>
                  </a:lnTo>
                  <a:lnTo>
                    <a:pt x="30140" y="404319"/>
                  </a:lnTo>
                  <a:lnTo>
                    <a:pt x="46459" y="361062"/>
                  </a:lnTo>
                  <a:lnTo>
                    <a:pt x="65989" y="319495"/>
                  </a:lnTo>
                  <a:lnTo>
                    <a:pt x="88575" y="279767"/>
                  </a:lnTo>
                  <a:lnTo>
                    <a:pt x="114067" y="242032"/>
                  </a:lnTo>
                  <a:lnTo>
                    <a:pt x="142312" y="206442"/>
                  </a:lnTo>
                  <a:lnTo>
                    <a:pt x="173158" y="173148"/>
                  </a:lnTo>
                  <a:lnTo>
                    <a:pt x="206452" y="142303"/>
                  </a:lnTo>
                  <a:lnTo>
                    <a:pt x="242043" y="114060"/>
                  </a:lnTo>
                  <a:lnTo>
                    <a:pt x="279778" y="88569"/>
                  </a:lnTo>
                  <a:lnTo>
                    <a:pt x="319506" y="65984"/>
                  </a:lnTo>
                  <a:lnTo>
                    <a:pt x="361073" y="46456"/>
                  </a:lnTo>
                  <a:lnTo>
                    <a:pt x="404328" y="30137"/>
                  </a:lnTo>
                  <a:lnTo>
                    <a:pt x="449119" y="17180"/>
                  </a:lnTo>
                  <a:lnTo>
                    <a:pt x="495294" y="7737"/>
                  </a:lnTo>
                  <a:lnTo>
                    <a:pt x="542700" y="1959"/>
                  </a:lnTo>
                  <a:lnTo>
                    <a:pt x="591185" y="0"/>
                  </a:lnTo>
                  <a:lnTo>
                    <a:pt x="3542665" y="0"/>
                  </a:lnTo>
                  <a:lnTo>
                    <a:pt x="3591153" y="1959"/>
                  </a:lnTo>
                  <a:lnTo>
                    <a:pt x="3638561" y="7737"/>
                  </a:lnTo>
                  <a:lnTo>
                    <a:pt x="3684738" y="17180"/>
                  </a:lnTo>
                  <a:lnTo>
                    <a:pt x="3729530" y="30137"/>
                  </a:lnTo>
                  <a:lnTo>
                    <a:pt x="3772787" y="46456"/>
                  </a:lnTo>
                  <a:lnTo>
                    <a:pt x="3814354" y="65984"/>
                  </a:lnTo>
                  <a:lnTo>
                    <a:pt x="3854082" y="88569"/>
                  </a:lnTo>
                  <a:lnTo>
                    <a:pt x="3891817" y="114060"/>
                  </a:lnTo>
                  <a:lnTo>
                    <a:pt x="3927407" y="142303"/>
                  </a:lnTo>
                  <a:lnTo>
                    <a:pt x="3960701" y="173148"/>
                  </a:lnTo>
                  <a:lnTo>
                    <a:pt x="3991546" y="206442"/>
                  </a:lnTo>
                  <a:lnTo>
                    <a:pt x="4019789" y="242032"/>
                  </a:lnTo>
                  <a:lnTo>
                    <a:pt x="4045280" y="279767"/>
                  </a:lnTo>
                  <a:lnTo>
                    <a:pt x="4067865" y="319495"/>
                  </a:lnTo>
                  <a:lnTo>
                    <a:pt x="4087393" y="361062"/>
                  </a:lnTo>
                  <a:lnTo>
                    <a:pt x="4103712" y="404319"/>
                  </a:lnTo>
                  <a:lnTo>
                    <a:pt x="4116669" y="449111"/>
                  </a:lnTo>
                  <a:lnTo>
                    <a:pt x="4126112" y="495288"/>
                  </a:lnTo>
                  <a:lnTo>
                    <a:pt x="4131890" y="542696"/>
                  </a:lnTo>
                  <a:lnTo>
                    <a:pt x="4133850" y="591185"/>
                  </a:lnTo>
                  <a:lnTo>
                    <a:pt x="4133850" y="1637664"/>
                  </a:lnTo>
                  <a:lnTo>
                    <a:pt x="4131890" y="1686153"/>
                  </a:lnTo>
                  <a:lnTo>
                    <a:pt x="4126112" y="1733561"/>
                  </a:lnTo>
                  <a:lnTo>
                    <a:pt x="4116669" y="1779738"/>
                  </a:lnTo>
                  <a:lnTo>
                    <a:pt x="4103712" y="1824530"/>
                  </a:lnTo>
                  <a:lnTo>
                    <a:pt x="4087393" y="1867787"/>
                  </a:lnTo>
                  <a:lnTo>
                    <a:pt x="4067865" y="1909354"/>
                  </a:lnTo>
                  <a:lnTo>
                    <a:pt x="4045280" y="1949082"/>
                  </a:lnTo>
                  <a:lnTo>
                    <a:pt x="4019789" y="1986817"/>
                  </a:lnTo>
                  <a:lnTo>
                    <a:pt x="3991546" y="2022407"/>
                  </a:lnTo>
                  <a:lnTo>
                    <a:pt x="3960701" y="2055701"/>
                  </a:lnTo>
                  <a:lnTo>
                    <a:pt x="3927407" y="2086546"/>
                  </a:lnTo>
                  <a:lnTo>
                    <a:pt x="3891817" y="2114789"/>
                  </a:lnTo>
                  <a:lnTo>
                    <a:pt x="3854082" y="2140280"/>
                  </a:lnTo>
                  <a:lnTo>
                    <a:pt x="3814354" y="2162865"/>
                  </a:lnTo>
                  <a:lnTo>
                    <a:pt x="3772787" y="2182393"/>
                  </a:lnTo>
                  <a:lnTo>
                    <a:pt x="3729530" y="2198712"/>
                  </a:lnTo>
                  <a:lnTo>
                    <a:pt x="3684738" y="2211669"/>
                  </a:lnTo>
                  <a:lnTo>
                    <a:pt x="3638561" y="2221112"/>
                  </a:lnTo>
                  <a:lnTo>
                    <a:pt x="3591153" y="2226890"/>
                  </a:lnTo>
                  <a:lnTo>
                    <a:pt x="3542665" y="2228850"/>
                  </a:lnTo>
                  <a:lnTo>
                    <a:pt x="591185" y="2228850"/>
                  </a:lnTo>
                  <a:lnTo>
                    <a:pt x="542700" y="2226890"/>
                  </a:lnTo>
                  <a:lnTo>
                    <a:pt x="495294" y="2221112"/>
                  </a:lnTo>
                  <a:lnTo>
                    <a:pt x="449119" y="2211669"/>
                  </a:lnTo>
                  <a:lnTo>
                    <a:pt x="404328" y="2198712"/>
                  </a:lnTo>
                  <a:lnTo>
                    <a:pt x="361073" y="2182393"/>
                  </a:lnTo>
                  <a:lnTo>
                    <a:pt x="319506" y="2162865"/>
                  </a:lnTo>
                  <a:lnTo>
                    <a:pt x="279778" y="2140280"/>
                  </a:lnTo>
                  <a:lnTo>
                    <a:pt x="242043" y="2114789"/>
                  </a:lnTo>
                  <a:lnTo>
                    <a:pt x="206452" y="2086546"/>
                  </a:lnTo>
                  <a:lnTo>
                    <a:pt x="173158" y="2055701"/>
                  </a:lnTo>
                  <a:lnTo>
                    <a:pt x="142312" y="2022407"/>
                  </a:lnTo>
                  <a:lnTo>
                    <a:pt x="114067" y="1986817"/>
                  </a:lnTo>
                  <a:lnTo>
                    <a:pt x="88575" y="1949082"/>
                  </a:lnTo>
                  <a:lnTo>
                    <a:pt x="65989" y="1909354"/>
                  </a:lnTo>
                  <a:lnTo>
                    <a:pt x="46459" y="1867787"/>
                  </a:lnTo>
                  <a:lnTo>
                    <a:pt x="30140" y="1824530"/>
                  </a:lnTo>
                  <a:lnTo>
                    <a:pt x="17182" y="1779738"/>
                  </a:lnTo>
                  <a:lnTo>
                    <a:pt x="7737" y="1733561"/>
                  </a:lnTo>
                  <a:lnTo>
                    <a:pt x="1959" y="1686153"/>
                  </a:lnTo>
                  <a:lnTo>
                    <a:pt x="0" y="1637664"/>
                  </a:lnTo>
                  <a:lnTo>
                    <a:pt x="0" y="591185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2975" y="4181411"/>
              <a:ext cx="604837" cy="642937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114107" y="4260913"/>
            <a:ext cx="3244850" cy="1699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28090" indent="321945">
              <a:lnSpc>
                <a:spcPts val="3000"/>
              </a:lnSpc>
              <a:spcBef>
                <a:spcPts val="100"/>
              </a:spcBef>
            </a:pP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Améliorer </a:t>
            </a:r>
            <a:r>
              <a:rPr sz="2400" spc="35" dirty="0">
                <a:solidFill>
                  <a:srgbClr val="272424"/>
                </a:solidFill>
                <a:latin typeface="Trebuchet MS"/>
                <a:cs typeface="Trebuchet MS"/>
              </a:rPr>
              <a:t>concrètement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ct val="138600"/>
              </a:lnSpc>
              <a:spcBef>
                <a:spcPts val="1019"/>
              </a:spcBef>
            </a:pPr>
            <a:r>
              <a:rPr sz="1850" spc="45" dirty="0">
                <a:solidFill>
                  <a:srgbClr val="272424"/>
                </a:solidFill>
                <a:latin typeface="Gill Sans MT"/>
                <a:cs typeface="Gill Sans MT"/>
              </a:rPr>
              <a:t>Améliorer</a:t>
            </a:r>
            <a:r>
              <a:rPr sz="1850" spc="-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95" dirty="0">
                <a:solidFill>
                  <a:srgbClr val="272424"/>
                </a:solidFill>
                <a:latin typeface="Gill Sans MT"/>
                <a:cs typeface="Gill Sans MT"/>
              </a:rPr>
              <a:t>concrètement</a:t>
            </a:r>
            <a:r>
              <a:rPr sz="1850" spc="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35" dirty="0">
                <a:solidFill>
                  <a:srgbClr val="272424"/>
                </a:solidFill>
                <a:latin typeface="Gill Sans MT"/>
                <a:cs typeface="Gill Sans MT"/>
              </a:rPr>
              <a:t>la</a:t>
            </a:r>
            <a:r>
              <a:rPr sz="1850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75" dirty="0">
                <a:solidFill>
                  <a:srgbClr val="272424"/>
                </a:solidFill>
                <a:latin typeface="Gill Sans MT"/>
                <a:cs typeface="Gill Sans MT"/>
              </a:rPr>
              <a:t>vie </a:t>
            </a:r>
            <a:r>
              <a:rPr sz="1850" spc="105" dirty="0">
                <a:solidFill>
                  <a:srgbClr val="272424"/>
                </a:solidFill>
                <a:latin typeface="Gill Sans MT"/>
                <a:cs typeface="Gill Sans MT"/>
              </a:rPr>
              <a:t>professionnelle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60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240654" y="4021454"/>
            <a:ext cx="4149090" cy="2244090"/>
            <a:chOff x="5240654" y="4021454"/>
            <a:chExt cx="4149090" cy="2244090"/>
          </a:xfrm>
        </p:grpSpPr>
        <p:sp>
          <p:nvSpPr>
            <p:cNvPr id="10" name="object 10"/>
            <p:cNvSpPr/>
            <p:nvPr/>
          </p:nvSpPr>
          <p:spPr>
            <a:xfrm>
              <a:off x="5248274" y="4029074"/>
              <a:ext cx="4133850" cy="2228850"/>
            </a:xfrm>
            <a:custGeom>
              <a:avLst/>
              <a:gdLst/>
              <a:ahLst/>
              <a:cxnLst/>
              <a:rect l="l" t="t" r="r" b="b"/>
              <a:pathLst>
                <a:path w="4133850" h="2228850">
                  <a:moveTo>
                    <a:pt x="3542665" y="0"/>
                  </a:moveTo>
                  <a:lnTo>
                    <a:pt x="591185" y="0"/>
                  </a:lnTo>
                  <a:lnTo>
                    <a:pt x="542696" y="1959"/>
                  </a:lnTo>
                  <a:lnTo>
                    <a:pt x="495288" y="7737"/>
                  </a:lnTo>
                  <a:lnTo>
                    <a:pt x="449111" y="17180"/>
                  </a:lnTo>
                  <a:lnTo>
                    <a:pt x="404319" y="30137"/>
                  </a:lnTo>
                  <a:lnTo>
                    <a:pt x="361062" y="46456"/>
                  </a:lnTo>
                  <a:lnTo>
                    <a:pt x="319495" y="65984"/>
                  </a:lnTo>
                  <a:lnTo>
                    <a:pt x="279767" y="88569"/>
                  </a:lnTo>
                  <a:lnTo>
                    <a:pt x="242032" y="114060"/>
                  </a:lnTo>
                  <a:lnTo>
                    <a:pt x="206442" y="142303"/>
                  </a:lnTo>
                  <a:lnTo>
                    <a:pt x="173148" y="173148"/>
                  </a:lnTo>
                  <a:lnTo>
                    <a:pt x="142303" y="206442"/>
                  </a:lnTo>
                  <a:lnTo>
                    <a:pt x="114060" y="242032"/>
                  </a:lnTo>
                  <a:lnTo>
                    <a:pt x="88569" y="279767"/>
                  </a:lnTo>
                  <a:lnTo>
                    <a:pt x="65984" y="319495"/>
                  </a:lnTo>
                  <a:lnTo>
                    <a:pt x="46456" y="361062"/>
                  </a:lnTo>
                  <a:lnTo>
                    <a:pt x="30137" y="404319"/>
                  </a:lnTo>
                  <a:lnTo>
                    <a:pt x="17180" y="449111"/>
                  </a:lnTo>
                  <a:lnTo>
                    <a:pt x="7737" y="495288"/>
                  </a:lnTo>
                  <a:lnTo>
                    <a:pt x="1959" y="542696"/>
                  </a:lnTo>
                  <a:lnTo>
                    <a:pt x="0" y="591185"/>
                  </a:lnTo>
                  <a:lnTo>
                    <a:pt x="0" y="1637664"/>
                  </a:lnTo>
                  <a:lnTo>
                    <a:pt x="1959" y="1686153"/>
                  </a:lnTo>
                  <a:lnTo>
                    <a:pt x="7737" y="1733561"/>
                  </a:lnTo>
                  <a:lnTo>
                    <a:pt x="17180" y="1779738"/>
                  </a:lnTo>
                  <a:lnTo>
                    <a:pt x="30137" y="1824530"/>
                  </a:lnTo>
                  <a:lnTo>
                    <a:pt x="46456" y="1867787"/>
                  </a:lnTo>
                  <a:lnTo>
                    <a:pt x="65984" y="1909354"/>
                  </a:lnTo>
                  <a:lnTo>
                    <a:pt x="88569" y="1949082"/>
                  </a:lnTo>
                  <a:lnTo>
                    <a:pt x="114060" y="1986817"/>
                  </a:lnTo>
                  <a:lnTo>
                    <a:pt x="142303" y="2022407"/>
                  </a:lnTo>
                  <a:lnTo>
                    <a:pt x="173148" y="2055701"/>
                  </a:lnTo>
                  <a:lnTo>
                    <a:pt x="206442" y="2086546"/>
                  </a:lnTo>
                  <a:lnTo>
                    <a:pt x="242032" y="2114789"/>
                  </a:lnTo>
                  <a:lnTo>
                    <a:pt x="279767" y="2140280"/>
                  </a:lnTo>
                  <a:lnTo>
                    <a:pt x="319495" y="2162865"/>
                  </a:lnTo>
                  <a:lnTo>
                    <a:pt x="361062" y="2182393"/>
                  </a:lnTo>
                  <a:lnTo>
                    <a:pt x="404319" y="2198712"/>
                  </a:lnTo>
                  <a:lnTo>
                    <a:pt x="449111" y="2211669"/>
                  </a:lnTo>
                  <a:lnTo>
                    <a:pt x="495288" y="2221112"/>
                  </a:lnTo>
                  <a:lnTo>
                    <a:pt x="542696" y="2226890"/>
                  </a:lnTo>
                  <a:lnTo>
                    <a:pt x="591185" y="2228850"/>
                  </a:lnTo>
                  <a:lnTo>
                    <a:pt x="3542665" y="2228850"/>
                  </a:lnTo>
                  <a:lnTo>
                    <a:pt x="3591153" y="2226890"/>
                  </a:lnTo>
                  <a:lnTo>
                    <a:pt x="3638561" y="2221112"/>
                  </a:lnTo>
                  <a:lnTo>
                    <a:pt x="3684738" y="2211669"/>
                  </a:lnTo>
                  <a:lnTo>
                    <a:pt x="3729530" y="2198712"/>
                  </a:lnTo>
                  <a:lnTo>
                    <a:pt x="3772787" y="2182393"/>
                  </a:lnTo>
                  <a:lnTo>
                    <a:pt x="3814354" y="2162865"/>
                  </a:lnTo>
                  <a:lnTo>
                    <a:pt x="3854082" y="2140280"/>
                  </a:lnTo>
                  <a:lnTo>
                    <a:pt x="3891817" y="2114789"/>
                  </a:lnTo>
                  <a:lnTo>
                    <a:pt x="3927407" y="2086546"/>
                  </a:lnTo>
                  <a:lnTo>
                    <a:pt x="3960701" y="2055701"/>
                  </a:lnTo>
                  <a:lnTo>
                    <a:pt x="3991546" y="2022407"/>
                  </a:lnTo>
                  <a:lnTo>
                    <a:pt x="4019789" y="1986817"/>
                  </a:lnTo>
                  <a:lnTo>
                    <a:pt x="4045280" y="1949082"/>
                  </a:lnTo>
                  <a:lnTo>
                    <a:pt x="4067865" y="1909354"/>
                  </a:lnTo>
                  <a:lnTo>
                    <a:pt x="4087393" y="1867787"/>
                  </a:lnTo>
                  <a:lnTo>
                    <a:pt x="4103712" y="1824530"/>
                  </a:lnTo>
                  <a:lnTo>
                    <a:pt x="4116669" y="1779738"/>
                  </a:lnTo>
                  <a:lnTo>
                    <a:pt x="4126112" y="1733561"/>
                  </a:lnTo>
                  <a:lnTo>
                    <a:pt x="4131890" y="1686153"/>
                  </a:lnTo>
                  <a:lnTo>
                    <a:pt x="4133850" y="1637664"/>
                  </a:lnTo>
                  <a:lnTo>
                    <a:pt x="4133850" y="591185"/>
                  </a:lnTo>
                  <a:lnTo>
                    <a:pt x="4131890" y="542696"/>
                  </a:lnTo>
                  <a:lnTo>
                    <a:pt x="4126112" y="495288"/>
                  </a:lnTo>
                  <a:lnTo>
                    <a:pt x="4116669" y="449111"/>
                  </a:lnTo>
                  <a:lnTo>
                    <a:pt x="4103712" y="404319"/>
                  </a:lnTo>
                  <a:lnTo>
                    <a:pt x="4087393" y="361062"/>
                  </a:lnTo>
                  <a:lnTo>
                    <a:pt x="4067865" y="319495"/>
                  </a:lnTo>
                  <a:lnTo>
                    <a:pt x="4045280" y="279767"/>
                  </a:lnTo>
                  <a:lnTo>
                    <a:pt x="4019789" y="242032"/>
                  </a:lnTo>
                  <a:lnTo>
                    <a:pt x="3991546" y="206442"/>
                  </a:lnTo>
                  <a:lnTo>
                    <a:pt x="3960701" y="173148"/>
                  </a:lnTo>
                  <a:lnTo>
                    <a:pt x="3927407" y="142303"/>
                  </a:lnTo>
                  <a:lnTo>
                    <a:pt x="3891817" y="114060"/>
                  </a:lnTo>
                  <a:lnTo>
                    <a:pt x="3854082" y="88569"/>
                  </a:lnTo>
                  <a:lnTo>
                    <a:pt x="3814354" y="65984"/>
                  </a:lnTo>
                  <a:lnTo>
                    <a:pt x="3772787" y="46456"/>
                  </a:lnTo>
                  <a:lnTo>
                    <a:pt x="3729530" y="30137"/>
                  </a:lnTo>
                  <a:lnTo>
                    <a:pt x="3684738" y="17180"/>
                  </a:lnTo>
                  <a:lnTo>
                    <a:pt x="3638561" y="7737"/>
                  </a:lnTo>
                  <a:lnTo>
                    <a:pt x="3591153" y="1959"/>
                  </a:lnTo>
                  <a:lnTo>
                    <a:pt x="3542665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248274" y="4029074"/>
              <a:ext cx="4133850" cy="2228850"/>
            </a:xfrm>
            <a:custGeom>
              <a:avLst/>
              <a:gdLst/>
              <a:ahLst/>
              <a:cxnLst/>
              <a:rect l="l" t="t" r="r" b="b"/>
              <a:pathLst>
                <a:path w="4133850" h="2228850">
                  <a:moveTo>
                    <a:pt x="0" y="591185"/>
                  </a:moveTo>
                  <a:lnTo>
                    <a:pt x="1959" y="542696"/>
                  </a:lnTo>
                  <a:lnTo>
                    <a:pt x="7737" y="495288"/>
                  </a:lnTo>
                  <a:lnTo>
                    <a:pt x="17180" y="449111"/>
                  </a:lnTo>
                  <a:lnTo>
                    <a:pt x="30137" y="404319"/>
                  </a:lnTo>
                  <a:lnTo>
                    <a:pt x="46456" y="361062"/>
                  </a:lnTo>
                  <a:lnTo>
                    <a:pt x="65984" y="319495"/>
                  </a:lnTo>
                  <a:lnTo>
                    <a:pt x="88569" y="279767"/>
                  </a:lnTo>
                  <a:lnTo>
                    <a:pt x="114060" y="242032"/>
                  </a:lnTo>
                  <a:lnTo>
                    <a:pt x="142303" y="206442"/>
                  </a:lnTo>
                  <a:lnTo>
                    <a:pt x="173148" y="173148"/>
                  </a:lnTo>
                  <a:lnTo>
                    <a:pt x="206442" y="142303"/>
                  </a:lnTo>
                  <a:lnTo>
                    <a:pt x="242032" y="114060"/>
                  </a:lnTo>
                  <a:lnTo>
                    <a:pt x="279767" y="88569"/>
                  </a:lnTo>
                  <a:lnTo>
                    <a:pt x="319495" y="65984"/>
                  </a:lnTo>
                  <a:lnTo>
                    <a:pt x="361062" y="46456"/>
                  </a:lnTo>
                  <a:lnTo>
                    <a:pt x="404319" y="30137"/>
                  </a:lnTo>
                  <a:lnTo>
                    <a:pt x="449111" y="17180"/>
                  </a:lnTo>
                  <a:lnTo>
                    <a:pt x="495288" y="7737"/>
                  </a:lnTo>
                  <a:lnTo>
                    <a:pt x="542696" y="1959"/>
                  </a:lnTo>
                  <a:lnTo>
                    <a:pt x="591185" y="0"/>
                  </a:lnTo>
                  <a:lnTo>
                    <a:pt x="3542665" y="0"/>
                  </a:lnTo>
                  <a:lnTo>
                    <a:pt x="3591153" y="1959"/>
                  </a:lnTo>
                  <a:lnTo>
                    <a:pt x="3638561" y="7737"/>
                  </a:lnTo>
                  <a:lnTo>
                    <a:pt x="3684738" y="17180"/>
                  </a:lnTo>
                  <a:lnTo>
                    <a:pt x="3729530" y="30137"/>
                  </a:lnTo>
                  <a:lnTo>
                    <a:pt x="3772787" y="46456"/>
                  </a:lnTo>
                  <a:lnTo>
                    <a:pt x="3814354" y="65984"/>
                  </a:lnTo>
                  <a:lnTo>
                    <a:pt x="3854082" y="88569"/>
                  </a:lnTo>
                  <a:lnTo>
                    <a:pt x="3891817" y="114060"/>
                  </a:lnTo>
                  <a:lnTo>
                    <a:pt x="3927407" y="142303"/>
                  </a:lnTo>
                  <a:lnTo>
                    <a:pt x="3960701" y="173148"/>
                  </a:lnTo>
                  <a:lnTo>
                    <a:pt x="3991546" y="206442"/>
                  </a:lnTo>
                  <a:lnTo>
                    <a:pt x="4019789" y="242032"/>
                  </a:lnTo>
                  <a:lnTo>
                    <a:pt x="4045280" y="279767"/>
                  </a:lnTo>
                  <a:lnTo>
                    <a:pt x="4067865" y="319495"/>
                  </a:lnTo>
                  <a:lnTo>
                    <a:pt x="4087393" y="361062"/>
                  </a:lnTo>
                  <a:lnTo>
                    <a:pt x="4103712" y="404319"/>
                  </a:lnTo>
                  <a:lnTo>
                    <a:pt x="4116669" y="449111"/>
                  </a:lnTo>
                  <a:lnTo>
                    <a:pt x="4126112" y="495288"/>
                  </a:lnTo>
                  <a:lnTo>
                    <a:pt x="4131890" y="542696"/>
                  </a:lnTo>
                  <a:lnTo>
                    <a:pt x="4133850" y="591185"/>
                  </a:lnTo>
                  <a:lnTo>
                    <a:pt x="4133850" y="1637664"/>
                  </a:lnTo>
                  <a:lnTo>
                    <a:pt x="4131890" y="1686153"/>
                  </a:lnTo>
                  <a:lnTo>
                    <a:pt x="4126112" y="1733561"/>
                  </a:lnTo>
                  <a:lnTo>
                    <a:pt x="4116669" y="1779738"/>
                  </a:lnTo>
                  <a:lnTo>
                    <a:pt x="4103712" y="1824530"/>
                  </a:lnTo>
                  <a:lnTo>
                    <a:pt x="4087393" y="1867787"/>
                  </a:lnTo>
                  <a:lnTo>
                    <a:pt x="4067865" y="1909354"/>
                  </a:lnTo>
                  <a:lnTo>
                    <a:pt x="4045280" y="1949082"/>
                  </a:lnTo>
                  <a:lnTo>
                    <a:pt x="4019789" y="1986817"/>
                  </a:lnTo>
                  <a:lnTo>
                    <a:pt x="3991546" y="2022407"/>
                  </a:lnTo>
                  <a:lnTo>
                    <a:pt x="3960701" y="2055701"/>
                  </a:lnTo>
                  <a:lnTo>
                    <a:pt x="3927407" y="2086546"/>
                  </a:lnTo>
                  <a:lnTo>
                    <a:pt x="3891817" y="2114789"/>
                  </a:lnTo>
                  <a:lnTo>
                    <a:pt x="3854082" y="2140280"/>
                  </a:lnTo>
                  <a:lnTo>
                    <a:pt x="3814354" y="2162865"/>
                  </a:lnTo>
                  <a:lnTo>
                    <a:pt x="3772787" y="2182393"/>
                  </a:lnTo>
                  <a:lnTo>
                    <a:pt x="3729530" y="2198712"/>
                  </a:lnTo>
                  <a:lnTo>
                    <a:pt x="3684738" y="2211669"/>
                  </a:lnTo>
                  <a:lnTo>
                    <a:pt x="3638561" y="2221112"/>
                  </a:lnTo>
                  <a:lnTo>
                    <a:pt x="3591153" y="2226890"/>
                  </a:lnTo>
                  <a:lnTo>
                    <a:pt x="3542665" y="2228850"/>
                  </a:lnTo>
                  <a:lnTo>
                    <a:pt x="591185" y="2228850"/>
                  </a:lnTo>
                  <a:lnTo>
                    <a:pt x="542696" y="2226890"/>
                  </a:lnTo>
                  <a:lnTo>
                    <a:pt x="495288" y="2221112"/>
                  </a:lnTo>
                  <a:lnTo>
                    <a:pt x="449111" y="2211669"/>
                  </a:lnTo>
                  <a:lnTo>
                    <a:pt x="404319" y="2198712"/>
                  </a:lnTo>
                  <a:lnTo>
                    <a:pt x="361062" y="2182393"/>
                  </a:lnTo>
                  <a:lnTo>
                    <a:pt x="319495" y="2162865"/>
                  </a:lnTo>
                  <a:lnTo>
                    <a:pt x="279767" y="2140280"/>
                  </a:lnTo>
                  <a:lnTo>
                    <a:pt x="242032" y="2114789"/>
                  </a:lnTo>
                  <a:lnTo>
                    <a:pt x="206442" y="2086546"/>
                  </a:lnTo>
                  <a:lnTo>
                    <a:pt x="173148" y="2055701"/>
                  </a:lnTo>
                  <a:lnTo>
                    <a:pt x="142303" y="2022407"/>
                  </a:lnTo>
                  <a:lnTo>
                    <a:pt x="114060" y="1986817"/>
                  </a:lnTo>
                  <a:lnTo>
                    <a:pt x="88569" y="1949082"/>
                  </a:lnTo>
                  <a:lnTo>
                    <a:pt x="65984" y="1909354"/>
                  </a:lnTo>
                  <a:lnTo>
                    <a:pt x="46456" y="1867787"/>
                  </a:lnTo>
                  <a:lnTo>
                    <a:pt x="30137" y="1824530"/>
                  </a:lnTo>
                  <a:lnTo>
                    <a:pt x="17180" y="1779738"/>
                  </a:lnTo>
                  <a:lnTo>
                    <a:pt x="7737" y="1733561"/>
                  </a:lnTo>
                  <a:lnTo>
                    <a:pt x="1959" y="1686153"/>
                  </a:lnTo>
                  <a:lnTo>
                    <a:pt x="0" y="1637664"/>
                  </a:lnTo>
                  <a:lnTo>
                    <a:pt x="0" y="591185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24474" y="4181411"/>
              <a:ext cx="614362" cy="642937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5822315" y="4260913"/>
            <a:ext cx="32016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60" dirty="0">
                <a:solidFill>
                  <a:srgbClr val="272424"/>
                </a:solidFill>
                <a:latin typeface="Trebuchet MS"/>
                <a:cs typeface="Trebuchet MS"/>
              </a:rPr>
              <a:t>Défendre</a:t>
            </a:r>
            <a:r>
              <a:rPr sz="2400" spc="-9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85" dirty="0">
                <a:solidFill>
                  <a:srgbClr val="272424"/>
                </a:solidFill>
                <a:latin typeface="Trebuchet MS"/>
                <a:cs typeface="Trebuchet MS"/>
              </a:rPr>
              <a:t>avec</a:t>
            </a:r>
            <a:r>
              <a:rPr sz="2400" spc="-7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sérieux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00115" y="5153215"/>
            <a:ext cx="2833370" cy="807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8600"/>
              </a:lnSpc>
              <a:spcBef>
                <a:spcPts val="95"/>
              </a:spcBef>
            </a:pP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Défendre</a:t>
            </a:r>
            <a:r>
              <a:rPr sz="1850" spc="-7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00" dirty="0">
                <a:solidFill>
                  <a:srgbClr val="272424"/>
                </a:solidFill>
                <a:latin typeface="Gill Sans MT"/>
                <a:cs typeface="Gill Sans MT"/>
              </a:rPr>
              <a:t>leurs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65" dirty="0">
                <a:solidFill>
                  <a:srgbClr val="272424"/>
                </a:solidFill>
                <a:latin typeface="Gill Sans MT"/>
                <a:cs typeface="Gill Sans MT"/>
              </a:rPr>
              <a:t>droits</a:t>
            </a:r>
            <a:r>
              <a:rPr sz="1850" spc="-4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avec </a:t>
            </a:r>
            <a:r>
              <a:rPr sz="1850" spc="70" dirty="0">
                <a:solidFill>
                  <a:srgbClr val="272424"/>
                </a:solidFill>
                <a:latin typeface="Gill Sans MT"/>
                <a:cs typeface="Gill Sans MT"/>
              </a:rPr>
              <a:t>sérieux</a:t>
            </a:r>
            <a:endParaRPr sz="1850">
              <a:latin typeface="Gill Sans MT"/>
              <a:cs typeface="Gill Sans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9622155" y="4021454"/>
            <a:ext cx="4149090" cy="2244090"/>
            <a:chOff x="9622155" y="4021454"/>
            <a:chExt cx="4149090" cy="2244090"/>
          </a:xfrm>
        </p:grpSpPr>
        <p:sp>
          <p:nvSpPr>
            <p:cNvPr id="16" name="object 16"/>
            <p:cNvSpPr/>
            <p:nvPr/>
          </p:nvSpPr>
          <p:spPr>
            <a:xfrm>
              <a:off x="9629775" y="4029074"/>
              <a:ext cx="4133850" cy="2228850"/>
            </a:xfrm>
            <a:custGeom>
              <a:avLst/>
              <a:gdLst/>
              <a:ahLst/>
              <a:cxnLst/>
              <a:rect l="l" t="t" r="r" b="b"/>
              <a:pathLst>
                <a:path w="4133850" h="2228850">
                  <a:moveTo>
                    <a:pt x="3542665" y="0"/>
                  </a:moveTo>
                  <a:lnTo>
                    <a:pt x="591184" y="0"/>
                  </a:lnTo>
                  <a:lnTo>
                    <a:pt x="542696" y="1959"/>
                  </a:lnTo>
                  <a:lnTo>
                    <a:pt x="495288" y="7737"/>
                  </a:lnTo>
                  <a:lnTo>
                    <a:pt x="449111" y="17180"/>
                  </a:lnTo>
                  <a:lnTo>
                    <a:pt x="404319" y="30137"/>
                  </a:lnTo>
                  <a:lnTo>
                    <a:pt x="361062" y="46456"/>
                  </a:lnTo>
                  <a:lnTo>
                    <a:pt x="319495" y="65984"/>
                  </a:lnTo>
                  <a:lnTo>
                    <a:pt x="279767" y="88569"/>
                  </a:lnTo>
                  <a:lnTo>
                    <a:pt x="242032" y="114060"/>
                  </a:lnTo>
                  <a:lnTo>
                    <a:pt x="206442" y="142303"/>
                  </a:lnTo>
                  <a:lnTo>
                    <a:pt x="173148" y="173148"/>
                  </a:lnTo>
                  <a:lnTo>
                    <a:pt x="142303" y="206442"/>
                  </a:lnTo>
                  <a:lnTo>
                    <a:pt x="114060" y="242032"/>
                  </a:lnTo>
                  <a:lnTo>
                    <a:pt x="88569" y="279767"/>
                  </a:lnTo>
                  <a:lnTo>
                    <a:pt x="65984" y="319495"/>
                  </a:lnTo>
                  <a:lnTo>
                    <a:pt x="46456" y="361062"/>
                  </a:lnTo>
                  <a:lnTo>
                    <a:pt x="30137" y="404319"/>
                  </a:lnTo>
                  <a:lnTo>
                    <a:pt x="17180" y="449111"/>
                  </a:lnTo>
                  <a:lnTo>
                    <a:pt x="7737" y="495288"/>
                  </a:lnTo>
                  <a:lnTo>
                    <a:pt x="1959" y="542696"/>
                  </a:lnTo>
                  <a:lnTo>
                    <a:pt x="0" y="591185"/>
                  </a:lnTo>
                  <a:lnTo>
                    <a:pt x="0" y="1637664"/>
                  </a:lnTo>
                  <a:lnTo>
                    <a:pt x="1959" y="1686153"/>
                  </a:lnTo>
                  <a:lnTo>
                    <a:pt x="7737" y="1733561"/>
                  </a:lnTo>
                  <a:lnTo>
                    <a:pt x="17180" y="1779738"/>
                  </a:lnTo>
                  <a:lnTo>
                    <a:pt x="30137" y="1824530"/>
                  </a:lnTo>
                  <a:lnTo>
                    <a:pt x="46456" y="1867787"/>
                  </a:lnTo>
                  <a:lnTo>
                    <a:pt x="65984" y="1909354"/>
                  </a:lnTo>
                  <a:lnTo>
                    <a:pt x="88569" y="1949082"/>
                  </a:lnTo>
                  <a:lnTo>
                    <a:pt x="114060" y="1986817"/>
                  </a:lnTo>
                  <a:lnTo>
                    <a:pt x="142303" y="2022407"/>
                  </a:lnTo>
                  <a:lnTo>
                    <a:pt x="173148" y="2055701"/>
                  </a:lnTo>
                  <a:lnTo>
                    <a:pt x="206442" y="2086546"/>
                  </a:lnTo>
                  <a:lnTo>
                    <a:pt x="242032" y="2114789"/>
                  </a:lnTo>
                  <a:lnTo>
                    <a:pt x="279767" y="2140280"/>
                  </a:lnTo>
                  <a:lnTo>
                    <a:pt x="319495" y="2162865"/>
                  </a:lnTo>
                  <a:lnTo>
                    <a:pt x="361062" y="2182393"/>
                  </a:lnTo>
                  <a:lnTo>
                    <a:pt x="404319" y="2198712"/>
                  </a:lnTo>
                  <a:lnTo>
                    <a:pt x="449111" y="2211669"/>
                  </a:lnTo>
                  <a:lnTo>
                    <a:pt x="495288" y="2221112"/>
                  </a:lnTo>
                  <a:lnTo>
                    <a:pt x="542696" y="2226890"/>
                  </a:lnTo>
                  <a:lnTo>
                    <a:pt x="591184" y="2228850"/>
                  </a:lnTo>
                  <a:lnTo>
                    <a:pt x="3542665" y="2228850"/>
                  </a:lnTo>
                  <a:lnTo>
                    <a:pt x="3591153" y="2226890"/>
                  </a:lnTo>
                  <a:lnTo>
                    <a:pt x="3638561" y="2221112"/>
                  </a:lnTo>
                  <a:lnTo>
                    <a:pt x="3684738" y="2211669"/>
                  </a:lnTo>
                  <a:lnTo>
                    <a:pt x="3729530" y="2198712"/>
                  </a:lnTo>
                  <a:lnTo>
                    <a:pt x="3772787" y="2182393"/>
                  </a:lnTo>
                  <a:lnTo>
                    <a:pt x="3814354" y="2162865"/>
                  </a:lnTo>
                  <a:lnTo>
                    <a:pt x="3854082" y="2140280"/>
                  </a:lnTo>
                  <a:lnTo>
                    <a:pt x="3891817" y="2114789"/>
                  </a:lnTo>
                  <a:lnTo>
                    <a:pt x="3927407" y="2086546"/>
                  </a:lnTo>
                  <a:lnTo>
                    <a:pt x="3960701" y="2055701"/>
                  </a:lnTo>
                  <a:lnTo>
                    <a:pt x="3991546" y="2022407"/>
                  </a:lnTo>
                  <a:lnTo>
                    <a:pt x="4019789" y="1986817"/>
                  </a:lnTo>
                  <a:lnTo>
                    <a:pt x="4045280" y="1949082"/>
                  </a:lnTo>
                  <a:lnTo>
                    <a:pt x="4067865" y="1909354"/>
                  </a:lnTo>
                  <a:lnTo>
                    <a:pt x="4087393" y="1867787"/>
                  </a:lnTo>
                  <a:lnTo>
                    <a:pt x="4103712" y="1824530"/>
                  </a:lnTo>
                  <a:lnTo>
                    <a:pt x="4116669" y="1779738"/>
                  </a:lnTo>
                  <a:lnTo>
                    <a:pt x="4126112" y="1733561"/>
                  </a:lnTo>
                  <a:lnTo>
                    <a:pt x="4131890" y="1686153"/>
                  </a:lnTo>
                  <a:lnTo>
                    <a:pt x="4133850" y="1637664"/>
                  </a:lnTo>
                  <a:lnTo>
                    <a:pt x="4133850" y="591185"/>
                  </a:lnTo>
                  <a:lnTo>
                    <a:pt x="4131890" y="542696"/>
                  </a:lnTo>
                  <a:lnTo>
                    <a:pt x="4126112" y="495288"/>
                  </a:lnTo>
                  <a:lnTo>
                    <a:pt x="4116669" y="449111"/>
                  </a:lnTo>
                  <a:lnTo>
                    <a:pt x="4103712" y="404319"/>
                  </a:lnTo>
                  <a:lnTo>
                    <a:pt x="4087393" y="361062"/>
                  </a:lnTo>
                  <a:lnTo>
                    <a:pt x="4067865" y="319495"/>
                  </a:lnTo>
                  <a:lnTo>
                    <a:pt x="4045280" y="279767"/>
                  </a:lnTo>
                  <a:lnTo>
                    <a:pt x="4019789" y="242032"/>
                  </a:lnTo>
                  <a:lnTo>
                    <a:pt x="3991546" y="206442"/>
                  </a:lnTo>
                  <a:lnTo>
                    <a:pt x="3960701" y="173148"/>
                  </a:lnTo>
                  <a:lnTo>
                    <a:pt x="3927407" y="142303"/>
                  </a:lnTo>
                  <a:lnTo>
                    <a:pt x="3891817" y="114060"/>
                  </a:lnTo>
                  <a:lnTo>
                    <a:pt x="3854082" y="88569"/>
                  </a:lnTo>
                  <a:lnTo>
                    <a:pt x="3814354" y="65984"/>
                  </a:lnTo>
                  <a:lnTo>
                    <a:pt x="3772787" y="46456"/>
                  </a:lnTo>
                  <a:lnTo>
                    <a:pt x="3729530" y="30137"/>
                  </a:lnTo>
                  <a:lnTo>
                    <a:pt x="3684738" y="17180"/>
                  </a:lnTo>
                  <a:lnTo>
                    <a:pt x="3638561" y="7737"/>
                  </a:lnTo>
                  <a:lnTo>
                    <a:pt x="3591153" y="1959"/>
                  </a:lnTo>
                  <a:lnTo>
                    <a:pt x="3542665" y="0"/>
                  </a:lnTo>
                  <a:close/>
                </a:path>
              </a:pathLst>
            </a:custGeom>
            <a:solidFill>
              <a:srgbClr val="F1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9629775" y="4029074"/>
              <a:ext cx="4133850" cy="2228850"/>
            </a:xfrm>
            <a:custGeom>
              <a:avLst/>
              <a:gdLst/>
              <a:ahLst/>
              <a:cxnLst/>
              <a:rect l="l" t="t" r="r" b="b"/>
              <a:pathLst>
                <a:path w="4133850" h="2228850">
                  <a:moveTo>
                    <a:pt x="0" y="591185"/>
                  </a:moveTo>
                  <a:lnTo>
                    <a:pt x="1959" y="542696"/>
                  </a:lnTo>
                  <a:lnTo>
                    <a:pt x="7737" y="495288"/>
                  </a:lnTo>
                  <a:lnTo>
                    <a:pt x="17180" y="449111"/>
                  </a:lnTo>
                  <a:lnTo>
                    <a:pt x="30137" y="404319"/>
                  </a:lnTo>
                  <a:lnTo>
                    <a:pt x="46456" y="361062"/>
                  </a:lnTo>
                  <a:lnTo>
                    <a:pt x="65984" y="319495"/>
                  </a:lnTo>
                  <a:lnTo>
                    <a:pt x="88569" y="279767"/>
                  </a:lnTo>
                  <a:lnTo>
                    <a:pt x="114060" y="242032"/>
                  </a:lnTo>
                  <a:lnTo>
                    <a:pt x="142303" y="206442"/>
                  </a:lnTo>
                  <a:lnTo>
                    <a:pt x="173148" y="173148"/>
                  </a:lnTo>
                  <a:lnTo>
                    <a:pt x="206442" y="142303"/>
                  </a:lnTo>
                  <a:lnTo>
                    <a:pt x="242032" y="114060"/>
                  </a:lnTo>
                  <a:lnTo>
                    <a:pt x="279767" y="88569"/>
                  </a:lnTo>
                  <a:lnTo>
                    <a:pt x="319495" y="65984"/>
                  </a:lnTo>
                  <a:lnTo>
                    <a:pt x="361062" y="46456"/>
                  </a:lnTo>
                  <a:lnTo>
                    <a:pt x="404319" y="30137"/>
                  </a:lnTo>
                  <a:lnTo>
                    <a:pt x="449111" y="17180"/>
                  </a:lnTo>
                  <a:lnTo>
                    <a:pt x="495288" y="7737"/>
                  </a:lnTo>
                  <a:lnTo>
                    <a:pt x="542696" y="1959"/>
                  </a:lnTo>
                  <a:lnTo>
                    <a:pt x="591184" y="0"/>
                  </a:lnTo>
                  <a:lnTo>
                    <a:pt x="3542665" y="0"/>
                  </a:lnTo>
                  <a:lnTo>
                    <a:pt x="3591153" y="1959"/>
                  </a:lnTo>
                  <a:lnTo>
                    <a:pt x="3638561" y="7737"/>
                  </a:lnTo>
                  <a:lnTo>
                    <a:pt x="3684738" y="17180"/>
                  </a:lnTo>
                  <a:lnTo>
                    <a:pt x="3729530" y="30137"/>
                  </a:lnTo>
                  <a:lnTo>
                    <a:pt x="3772787" y="46456"/>
                  </a:lnTo>
                  <a:lnTo>
                    <a:pt x="3814354" y="65984"/>
                  </a:lnTo>
                  <a:lnTo>
                    <a:pt x="3854082" y="88569"/>
                  </a:lnTo>
                  <a:lnTo>
                    <a:pt x="3891817" y="114060"/>
                  </a:lnTo>
                  <a:lnTo>
                    <a:pt x="3927407" y="142303"/>
                  </a:lnTo>
                  <a:lnTo>
                    <a:pt x="3960701" y="173148"/>
                  </a:lnTo>
                  <a:lnTo>
                    <a:pt x="3991546" y="206442"/>
                  </a:lnTo>
                  <a:lnTo>
                    <a:pt x="4019789" y="242032"/>
                  </a:lnTo>
                  <a:lnTo>
                    <a:pt x="4045280" y="279767"/>
                  </a:lnTo>
                  <a:lnTo>
                    <a:pt x="4067865" y="319495"/>
                  </a:lnTo>
                  <a:lnTo>
                    <a:pt x="4087393" y="361062"/>
                  </a:lnTo>
                  <a:lnTo>
                    <a:pt x="4103712" y="404319"/>
                  </a:lnTo>
                  <a:lnTo>
                    <a:pt x="4116669" y="449111"/>
                  </a:lnTo>
                  <a:lnTo>
                    <a:pt x="4126112" y="495288"/>
                  </a:lnTo>
                  <a:lnTo>
                    <a:pt x="4131890" y="542696"/>
                  </a:lnTo>
                  <a:lnTo>
                    <a:pt x="4133850" y="591185"/>
                  </a:lnTo>
                  <a:lnTo>
                    <a:pt x="4133850" y="1637664"/>
                  </a:lnTo>
                  <a:lnTo>
                    <a:pt x="4131890" y="1686153"/>
                  </a:lnTo>
                  <a:lnTo>
                    <a:pt x="4126112" y="1733561"/>
                  </a:lnTo>
                  <a:lnTo>
                    <a:pt x="4116669" y="1779738"/>
                  </a:lnTo>
                  <a:lnTo>
                    <a:pt x="4103712" y="1824530"/>
                  </a:lnTo>
                  <a:lnTo>
                    <a:pt x="4087393" y="1867787"/>
                  </a:lnTo>
                  <a:lnTo>
                    <a:pt x="4067865" y="1909354"/>
                  </a:lnTo>
                  <a:lnTo>
                    <a:pt x="4045280" y="1949082"/>
                  </a:lnTo>
                  <a:lnTo>
                    <a:pt x="4019789" y="1986817"/>
                  </a:lnTo>
                  <a:lnTo>
                    <a:pt x="3991546" y="2022407"/>
                  </a:lnTo>
                  <a:lnTo>
                    <a:pt x="3960701" y="2055701"/>
                  </a:lnTo>
                  <a:lnTo>
                    <a:pt x="3927407" y="2086546"/>
                  </a:lnTo>
                  <a:lnTo>
                    <a:pt x="3891817" y="2114789"/>
                  </a:lnTo>
                  <a:lnTo>
                    <a:pt x="3854082" y="2140280"/>
                  </a:lnTo>
                  <a:lnTo>
                    <a:pt x="3814354" y="2162865"/>
                  </a:lnTo>
                  <a:lnTo>
                    <a:pt x="3772787" y="2182393"/>
                  </a:lnTo>
                  <a:lnTo>
                    <a:pt x="3729530" y="2198712"/>
                  </a:lnTo>
                  <a:lnTo>
                    <a:pt x="3684738" y="2211669"/>
                  </a:lnTo>
                  <a:lnTo>
                    <a:pt x="3638561" y="2221112"/>
                  </a:lnTo>
                  <a:lnTo>
                    <a:pt x="3591153" y="2226890"/>
                  </a:lnTo>
                  <a:lnTo>
                    <a:pt x="3542665" y="2228850"/>
                  </a:lnTo>
                  <a:lnTo>
                    <a:pt x="591184" y="2228850"/>
                  </a:lnTo>
                  <a:lnTo>
                    <a:pt x="542696" y="2226890"/>
                  </a:lnTo>
                  <a:lnTo>
                    <a:pt x="495288" y="2221112"/>
                  </a:lnTo>
                  <a:lnTo>
                    <a:pt x="449111" y="2211669"/>
                  </a:lnTo>
                  <a:lnTo>
                    <a:pt x="404319" y="2198712"/>
                  </a:lnTo>
                  <a:lnTo>
                    <a:pt x="361062" y="2182393"/>
                  </a:lnTo>
                  <a:lnTo>
                    <a:pt x="319495" y="2162865"/>
                  </a:lnTo>
                  <a:lnTo>
                    <a:pt x="279767" y="2140280"/>
                  </a:lnTo>
                  <a:lnTo>
                    <a:pt x="242032" y="2114789"/>
                  </a:lnTo>
                  <a:lnTo>
                    <a:pt x="206442" y="2086546"/>
                  </a:lnTo>
                  <a:lnTo>
                    <a:pt x="173148" y="2055701"/>
                  </a:lnTo>
                  <a:lnTo>
                    <a:pt x="142303" y="2022407"/>
                  </a:lnTo>
                  <a:lnTo>
                    <a:pt x="114060" y="1986817"/>
                  </a:lnTo>
                  <a:lnTo>
                    <a:pt x="88569" y="1949082"/>
                  </a:lnTo>
                  <a:lnTo>
                    <a:pt x="65984" y="1909354"/>
                  </a:lnTo>
                  <a:lnTo>
                    <a:pt x="46456" y="1867787"/>
                  </a:lnTo>
                  <a:lnTo>
                    <a:pt x="30137" y="1824530"/>
                  </a:lnTo>
                  <a:lnTo>
                    <a:pt x="17180" y="1779738"/>
                  </a:lnTo>
                  <a:lnTo>
                    <a:pt x="7737" y="1733561"/>
                  </a:lnTo>
                  <a:lnTo>
                    <a:pt x="1959" y="1686153"/>
                  </a:lnTo>
                  <a:lnTo>
                    <a:pt x="0" y="1637664"/>
                  </a:lnTo>
                  <a:lnTo>
                    <a:pt x="0" y="591185"/>
                  </a:lnTo>
                  <a:close/>
                </a:path>
              </a:pathLst>
            </a:custGeom>
            <a:ln w="15240">
              <a:solidFill>
                <a:srgbClr val="D7D3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05975" y="4181411"/>
              <a:ext cx="614362" cy="642937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9885680" y="4260913"/>
            <a:ext cx="3283585" cy="9220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464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272424"/>
                </a:solidFill>
                <a:latin typeface="Trebuchet MS"/>
                <a:cs typeface="Trebuchet MS"/>
              </a:rPr>
              <a:t>Obtenir</a:t>
            </a:r>
            <a:r>
              <a:rPr sz="2400" spc="-110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145" dirty="0">
                <a:solidFill>
                  <a:srgbClr val="272424"/>
                </a:solidFill>
                <a:latin typeface="Trebuchet MS"/>
                <a:cs typeface="Trebuchet MS"/>
              </a:rPr>
              <a:t>des</a:t>
            </a:r>
            <a:r>
              <a:rPr sz="2400" spc="-55" dirty="0">
                <a:solidFill>
                  <a:srgbClr val="272424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272424"/>
                </a:solidFill>
                <a:latin typeface="Trebuchet MS"/>
                <a:cs typeface="Trebuchet MS"/>
              </a:rPr>
              <a:t>résultats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</a:pP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Obtenir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7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résultats</a:t>
            </a:r>
            <a:r>
              <a:rPr sz="1850" spc="-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durables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22375" y="6867525"/>
            <a:ext cx="8562340" cy="3111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spc="140" dirty="0">
                <a:solidFill>
                  <a:srgbClr val="272424"/>
                </a:solidFill>
                <a:latin typeface="Gill Sans MT"/>
                <a:cs typeface="Gill Sans MT"/>
              </a:rPr>
              <a:t>Parce</a:t>
            </a:r>
            <a:r>
              <a:rPr sz="1850" spc="2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spc="110" dirty="0">
                <a:solidFill>
                  <a:srgbClr val="272424"/>
                </a:solidFill>
                <a:latin typeface="Gill Sans MT"/>
                <a:cs typeface="Gill Sans MT"/>
              </a:rPr>
              <a:t>que</a:t>
            </a:r>
            <a:r>
              <a:rPr sz="1850" spc="3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le</a:t>
            </a:r>
            <a:r>
              <a:rPr sz="18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service</a:t>
            </a:r>
            <a:r>
              <a:rPr sz="1850" b="1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public</a:t>
            </a:r>
            <a:r>
              <a:rPr sz="1850" b="1" spc="-3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60" dirty="0">
                <a:solidFill>
                  <a:srgbClr val="272424"/>
                </a:solidFill>
                <a:latin typeface="Gill Sans MT"/>
                <a:cs typeface="Gill Sans MT"/>
              </a:rPr>
              <a:t>territorial</a:t>
            </a:r>
            <a:r>
              <a:rPr sz="1850" b="1" spc="1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70" dirty="0">
                <a:solidFill>
                  <a:srgbClr val="272424"/>
                </a:solidFill>
                <a:latin typeface="Gill Sans MT"/>
                <a:cs typeface="Gill Sans MT"/>
              </a:rPr>
              <a:t>mérite</a:t>
            </a:r>
            <a:r>
              <a:rPr sz="1850" b="1" spc="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50" dirty="0">
                <a:solidFill>
                  <a:srgbClr val="272424"/>
                </a:solidFill>
                <a:latin typeface="Gill Sans MT"/>
                <a:cs typeface="Gill Sans MT"/>
              </a:rPr>
              <a:t>des</a:t>
            </a:r>
            <a:r>
              <a:rPr sz="1850" b="1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agents</a:t>
            </a:r>
            <a:r>
              <a:rPr sz="1850" b="1" spc="-1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dirty="0">
                <a:solidFill>
                  <a:srgbClr val="272424"/>
                </a:solidFill>
                <a:latin typeface="Gill Sans MT"/>
                <a:cs typeface="Gill Sans MT"/>
              </a:rPr>
              <a:t>respectés</a:t>
            </a:r>
            <a:r>
              <a:rPr sz="1850" b="1" spc="65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85" dirty="0">
                <a:solidFill>
                  <a:srgbClr val="272424"/>
                </a:solidFill>
                <a:latin typeface="Gill Sans MT"/>
                <a:cs typeface="Gill Sans MT"/>
              </a:rPr>
              <a:t>et</a:t>
            </a:r>
            <a:r>
              <a:rPr sz="1850" b="1" spc="20" dirty="0">
                <a:solidFill>
                  <a:srgbClr val="272424"/>
                </a:solidFill>
                <a:latin typeface="Gill Sans MT"/>
                <a:cs typeface="Gill Sans MT"/>
              </a:rPr>
              <a:t> </a:t>
            </a:r>
            <a:r>
              <a:rPr sz="1850" b="1" spc="-10" dirty="0">
                <a:solidFill>
                  <a:srgbClr val="272424"/>
                </a:solidFill>
                <a:latin typeface="Gill Sans MT"/>
                <a:cs typeface="Gill Sans MT"/>
              </a:rPr>
              <a:t>reconnus.</a:t>
            </a:r>
            <a:endParaRPr sz="1850">
              <a:latin typeface="Gill Sans MT"/>
              <a:cs typeface="Gill Sans MT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866775" y="6534150"/>
            <a:ext cx="28575" cy="952500"/>
          </a:xfrm>
          <a:custGeom>
            <a:avLst/>
            <a:gdLst/>
            <a:ahLst/>
            <a:cxnLst/>
            <a:rect l="l" t="t" r="r" b="b"/>
            <a:pathLst>
              <a:path w="28575" h="952500">
                <a:moveTo>
                  <a:pt x="28575" y="0"/>
                </a:moveTo>
                <a:lnTo>
                  <a:pt x="0" y="0"/>
                </a:lnTo>
                <a:lnTo>
                  <a:pt x="0" y="952500"/>
                </a:lnTo>
                <a:lnTo>
                  <a:pt x="28575" y="952500"/>
                </a:lnTo>
                <a:lnTo>
                  <a:pt x="28575" y="0"/>
                </a:lnTo>
                <a:close/>
              </a:path>
            </a:pathLst>
          </a:custGeom>
          <a:solidFill>
            <a:srgbClr val="2971BE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6775" y="1971675"/>
            <a:ext cx="12896850" cy="42862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1034</Words>
  <Application>Microsoft Office PowerPoint</Application>
  <PresentationFormat>Personnalisé</PresentationFormat>
  <Paragraphs>186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8" baseType="lpstr">
      <vt:lpstr>Gill Sans MT</vt:lpstr>
      <vt:lpstr>Trebuchet MS</vt:lpstr>
      <vt:lpstr>Office Theme</vt:lpstr>
      <vt:lpstr>Programme SNT – Élections professionnelles 2026</vt:lpstr>
      <vt:lpstr>Défendre le pouvoir d'achat et la reconnaissance du travail</vt:lpstr>
      <vt:lpstr>Défendre les carrières</vt:lpstr>
      <vt:lpstr>Développer l'action sociale</vt:lpstr>
      <vt:lpstr>Améliorer les conditions de travail par une véritable politique de prévention</vt:lpstr>
      <vt:lpstr>Une priorité : l'évaluation des risques professionnels</vt:lpstr>
      <vt:lpstr>Faire des F3SCT un véritable levier d'action</vt:lpstr>
      <vt:lpstr>Mieux protéger les agents</vt:lpstr>
      <vt:lpstr>Donner aux agents un syndicat efficace et proche du terrain</vt:lpstr>
      <vt:lpstr>Former les représentants des agents</vt:lpstr>
      <vt:lpstr>Développer l'expertise juridique</vt:lpstr>
      <vt:lpstr>Mieux informer les agents</vt:lpstr>
      <vt:lpstr>Une priorité : les retraites</vt:lpstr>
      <vt:lpstr>Notre engagement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Programme SNT – Élections professionnelles 2026</dc:title>
  <dc:creator>Syndicat CGC</dc:creator>
  <cp:lastModifiedBy>Syndicat CGC</cp:lastModifiedBy>
  <cp:revision>3</cp:revision>
  <dcterms:created xsi:type="dcterms:W3CDTF">2026-03-05T14:31:38Z</dcterms:created>
  <dcterms:modified xsi:type="dcterms:W3CDTF">2026-03-05T14:34:52Z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2026-03-05T00:00:00Z</vt:filetime>
  </property>
  <property fmtid="{D5CDD505-2E9C-101B-9397-08002B2CF9AE}" pid="3" name="LastSaved">
    <vt:filetime>2026-03-05T00:00:00Z</vt:filetime>
  </property>
  <property fmtid="{D5CDD505-2E9C-101B-9397-08002B2CF9AE}" pid="4" name="Producer">
    <vt:lpwstr>3-Heights(TM) PDF Security Shell 4.8.25.2 (http://www.pdf-tools.com)</vt:lpwstr>
  </property>
</Properties>
</file>