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9"/>
  </p:notesMasterIdLst>
  <p:sldIdLst>
    <p:sldId id="256" r:id="rId2"/>
    <p:sldId id="257" r:id="rId3"/>
    <p:sldId id="266" r:id="rId4"/>
    <p:sldId id="265" r:id="rId5"/>
    <p:sldId id="264" r:id="rId6"/>
    <p:sldId id="267" r:id="rId7"/>
    <p:sldId id="268" r:id="rId8"/>
    <p:sldId id="270" r:id="rId9"/>
    <p:sldId id="271" r:id="rId10"/>
    <p:sldId id="272" r:id="rId11"/>
    <p:sldId id="274" r:id="rId12"/>
    <p:sldId id="273" r:id="rId13"/>
    <p:sldId id="275" r:id="rId14"/>
    <p:sldId id="277" r:id="rId15"/>
    <p:sldId id="278" r:id="rId16"/>
    <p:sldId id="279" r:id="rId17"/>
    <p:sldId id="280" r:id="rId18"/>
    <p:sldId id="281" r:id="rId19"/>
    <p:sldId id="285" r:id="rId20"/>
    <p:sldId id="289" r:id="rId21"/>
    <p:sldId id="286" r:id="rId22"/>
    <p:sldId id="283" r:id="rId23"/>
    <p:sldId id="284" r:id="rId24"/>
    <p:sldId id="290" r:id="rId25"/>
    <p:sldId id="287" r:id="rId26"/>
    <p:sldId id="291" r:id="rId27"/>
    <p:sldId id="292" r:id="rId28"/>
    <p:sldId id="293" r:id="rId29"/>
    <p:sldId id="294" r:id="rId30"/>
    <p:sldId id="301" r:id="rId31"/>
    <p:sldId id="303" r:id="rId32"/>
    <p:sldId id="302" r:id="rId33"/>
    <p:sldId id="295" r:id="rId34"/>
    <p:sldId id="296" r:id="rId35"/>
    <p:sldId id="304" r:id="rId36"/>
    <p:sldId id="305" r:id="rId37"/>
    <p:sldId id="306" r:id="rId38"/>
    <p:sldId id="307" r:id="rId39"/>
    <p:sldId id="308" r:id="rId40"/>
    <p:sldId id="309" r:id="rId41"/>
    <p:sldId id="310" r:id="rId42"/>
    <p:sldId id="311" r:id="rId43"/>
    <p:sldId id="312" r:id="rId44"/>
    <p:sldId id="313" r:id="rId45"/>
    <p:sldId id="300" r:id="rId46"/>
    <p:sldId id="298" r:id="rId47"/>
    <p:sldId id="299" r:id="rId48"/>
  </p:sldIdLst>
  <p:sldSz cx="9753600" cy="7315200"/>
  <p:notesSz cx="6858000" cy="9144000"/>
  <p:embeddedFontLst>
    <p:embeddedFont>
      <p:font typeface="IBM Plex Sans Condensed" panose="020B0604020202020204" charset="0"/>
      <p:regular r:id="rId50"/>
    </p:embeddedFont>
    <p:embeddedFont>
      <p:font typeface="Open Sans Condensed" panose="020B0604020202020204" charset="0"/>
      <p:regular r:id="rId51"/>
    </p:embeddedFont>
    <p:embeddedFont>
      <p:font typeface="Georgia" panose="02040502050405020303" pitchFamily="18" charset="0"/>
      <p:regular r:id="rId52"/>
      <p:bold r:id="rId53"/>
      <p:italic r:id="rId54"/>
      <p:boldItalic r:id="rId55"/>
    </p:embeddedFont>
    <p:embeddedFont>
      <p:font typeface="IBM Plex Sans Condensed Italics" panose="020B0604020202020204" charset="0"/>
      <p:regular r:id="rId56"/>
    </p:embeddedFont>
    <p:embeddedFont>
      <p:font typeface="Code Bold" panose="020B0604020202020204" charset="0"/>
      <p:regular r:id="rId57"/>
    </p:embeddedFont>
    <p:embeddedFont>
      <p:font typeface="Calibri" panose="020F0502020204030204" pitchFamily="34" charset="0"/>
      <p:regular r:id="rId58"/>
      <p:bold r:id="rId59"/>
      <p:italic r:id="rId60"/>
      <p:boldItalic r:id="rId6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99" d="100"/>
          <a:sy n="99" d="100"/>
        </p:scale>
        <p:origin x="167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6D5EBE-595C-40DD-B782-ABACF5442E6F}" type="datetimeFigureOut">
              <a:rPr lang="fr-FR" smtClean="0"/>
              <a:pPr/>
              <a:t>15/04/2025</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22D5A2-96AB-4C1F-94C5-7238FD14F5E0}" type="slidenum">
              <a:rPr lang="fr-FR" smtClean="0"/>
              <a:pPr/>
              <a:t>‹N°›</a:t>
            </a:fld>
            <a:endParaRPr lang="fr-FR"/>
          </a:p>
        </p:txBody>
      </p:sp>
    </p:spTree>
    <p:extLst>
      <p:ext uri="{BB962C8B-B14F-4D97-AF65-F5344CB8AC3E}">
        <p14:creationId xmlns:p14="http://schemas.microsoft.com/office/powerpoint/2010/main" val="470349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E922D5A2-96AB-4C1F-94C5-7238FD14F5E0}" type="slidenum">
              <a:rPr lang="fr-FR" smtClean="0"/>
              <a:pPr/>
              <a:t>32</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5.sv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5.svg"/></Relationships>
</file>

<file path=ppt/slides/_rels/slide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5.svg"/></Relationships>
</file>

<file path=ppt/slides/_rels/slide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hyperlink" Target="http://syndicat-national-des-territoriaux.com/wp-content/uploads/2025/04/resume-Memo.pdf" TargetMode="Externa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hyperlink" Target="http://syndicat-national-des-territoriaux.com/wp-content/uploads/2025/04/Estimation-actualisee-du-nombre-delus-des-formations-post-electorales-et-du-gain-financier-associe.pdf" TargetMode="Externa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1.png"/></Relationships>
</file>

<file path=ppt/slides/_rels/slide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hyperlink" Target="https://syndicat-national-des-territoriaux.com/"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308958" y="304800"/>
            <a:ext cx="5147000" cy="1879774"/>
          </a:xfrm>
          <a:custGeom>
            <a:avLst/>
            <a:gdLst/>
            <a:ahLst/>
            <a:cxnLst/>
            <a:rect l="l" t="t" r="r" b="b"/>
            <a:pathLst>
              <a:path w="5147000" h="1879774">
                <a:moveTo>
                  <a:pt x="0" y="0"/>
                </a:moveTo>
                <a:lnTo>
                  <a:pt x="5147000" y="0"/>
                </a:lnTo>
                <a:lnTo>
                  <a:pt x="5147000" y="1879774"/>
                </a:lnTo>
                <a:lnTo>
                  <a:pt x="0" y="1879774"/>
                </a:lnTo>
                <a:lnTo>
                  <a:pt x="0" y="0"/>
                </a:lnTo>
                <a:close/>
              </a:path>
            </a:pathLst>
          </a:custGeom>
          <a:blipFill>
            <a:blip r:embed="rId2"/>
            <a:stretch>
              <a:fillRect/>
            </a:stretch>
          </a:blipFill>
        </p:spPr>
      </p:sp>
      <p:sp>
        <p:nvSpPr>
          <p:cNvPr id="7" name="Freeform 7"/>
          <p:cNvSpPr/>
          <p:nvPr/>
        </p:nvSpPr>
        <p:spPr>
          <a:xfrm>
            <a:off x="3437115" y="1597172"/>
            <a:ext cx="6477000" cy="4592933"/>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3"/>
            <a:stretch>
              <a:fillRect/>
            </a:stretch>
          </a:blipFill>
        </p:spPr>
      </p:sp>
      <p:grpSp>
        <p:nvGrpSpPr>
          <p:cNvPr id="10" name="Groupe 9"/>
          <p:cNvGrpSpPr/>
          <p:nvPr/>
        </p:nvGrpSpPr>
        <p:grpSpPr>
          <a:xfrm>
            <a:off x="308958" y="5829878"/>
            <a:ext cx="5638800" cy="947629"/>
            <a:chOff x="-76200" y="1905000"/>
            <a:chExt cx="5638800" cy="947629"/>
          </a:xfrm>
        </p:grpSpPr>
        <p:grpSp>
          <p:nvGrpSpPr>
            <p:cNvPr id="3" name="Group 3"/>
            <p:cNvGrpSpPr>
              <a:grpSpLocks noChangeAspect="1"/>
            </p:cNvGrpSpPr>
            <p:nvPr/>
          </p:nvGrpSpPr>
          <p:grpSpPr>
            <a:xfrm>
              <a:off x="-76200" y="1905000"/>
              <a:ext cx="5638800" cy="947629"/>
              <a:chOff x="0" y="0"/>
              <a:chExt cx="6131801" cy="1026998"/>
            </a:xfrm>
          </p:grpSpPr>
          <p:sp>
            <p:nvSpPr>
              <p:cNvPr id="4" name="Freeform 4"/>
              <p:cNvSpPr/>
              <p:nvPr/>
            </p:nvSpPr>
            <p:spPr>
              <a:xfrm>
                <a:off x="63500" y="63500"/>
                <a:ext cx="5644769" cy="900049"/>
              </a:xfrm>
              <a:custGeom>
                <a:avLst/>
                <a:gdLst/>
                <a:ahLst/>
                <a:cxnLst/>
                <a:rect l="l" t="t" r="r" b="b"/>
                <a:pathLst>
                  <a:path w="5644769" h="900049">
                    <a:moveTo>
                      <a:pt x="0" y="900049"/>
                    </a:moveTo>
                    <a:lnTo>
                      <a:pt x="5644769" y="900049"/>
                    </a:lnTo>
                    <a:lnTo>
                      <a:pt x="5644769" y="0"/>
                    </a:lnTo>
                    <a:lnTo>
                      <a:pt x="0" y="0"/>
                    </a:lnTo>
                    <a:close/>
                  </a:path>
                </a:pathLst>
              </a:custGeom>
              <a:solidFill>
                <a:srgbClr val="0072BC"/>
              </a:solidFill>
            </p:spPr>
          </p:sp>
          <p:sp>
            <p:nvSpPr>
              <p:cNvPr id="5" name="Freeform 5"/>
              <p:cNvSpPr/>
              <p:nvPr/>
            </p:nvSpPr>
            <p:spPr>
              <a:xfrm>
                <a:off x="88646" y="717296"/>
                <a:ext cx="5979668" cy="6350"/>
              </a:xfrm>
              <a:custGeom>
                <a:avLst/>
                <a:gdLst/>
                <a:ahLst/>
                <a:cxnLst/>
                <a:rect l="l" t="t" r="r" b="b"/>
                <a:pathLst>
                  <a:path w="5979668" h="6350">
                    <a:moveTo>
                      <a:pt x="0" y="0"/>
                    </a:moveTo>
                    <a:lnTo>
                      <a:pt x="0" y="6350"/>
                    </a:lnTo>
                    <a:lnTo>
                      <a:pt x="5979668" y="6350"/>
                    </a:lnTo>
                    <a:lnTo>
                      <a:pt x="5979668" y="0"/>
                    </a:lnTo>
                    <a:close/>
                  </a:path>
                </a:pathLst>
              </a:custGeom>
              <a:solidFill>
                <a:srgbClr val="FFFFFF"/>
              </a:solidFill>
            </p:spPr>
          </p:sp>
        </p:grpSp>
        <p:sp>
          <p:nvSpPr>
            <p:cNvPr id="8" name="TextBox 8"/>
            <p:cNvSpPr txBox="1"/>
            <p:nvPr/>
          </p:nvSpPr>
          <p:spPr>
            <a:xfrm>
              <a:off x="76200" y="2010398"/>
              <a:ext cx="2801290" cy="561634"/>
            </a:xfrm>
            <a:prstGeom prst="rect">
              <a:avLst/>
            </a:prstGeom>
          </p:spPr>
          <p:txBody>
            <a:bodyPr lIns="0" tIns="0" rIns="0" bIns="0" rtlCol="0" anchor="t">
              <a:spAutoFit/>
            </a:bodyPr>
            <a:lstStyle/>
            <a:p>
              <a:pPr algn="l">
                <a:lnSpc>
                  <a:spcPts val="4650"/>
                </a:lnSpc>
              </a:pPr>
              <a:r>
                <a:rPr lang="en-US" sz="3321" spc="9" dirty="0">
                  <a:solidFill>
                    <a:srgbClr val="FFFFFF"/>
                  </a:solidFill>
                  <a:latin typeface="IBM Plex Sans Condensed"/>
                  <a:ea typeface="IBM Plex Sans Condensed"/>
                  <a:cs typeface="IBM Plex Sans Condensed"/>
                  <a:sym typeface="IBM Plex Sans Condensed"/>
                </a:rPr>
                <a:t>Elections </a:t>
              </a:r>
            </a:p>
          </p:txBody>
        </p:sp>
        <p:sp>
          <p:nvSpPr>
            <p:cNvPr id="9" name="TextBox 9"/>
            <p:cNvSpPr txBox="1"/>
            <p:nvPr/>
          </p:nvSpPr>
          <p:spPr>
            <a:xfrm>
              <a:off x="3369943" y="2111946"/>
              <a:ext cx="1700857" cy="380971"/>
            </a:xfrm>
            <a:prstGeom prst="rect">
              <a:avLst/>
            </a:prstGeom>
          </p:spPr>
          <p:txBody>
            <a:bodyPr lIns="0" tIns="0" rIns="0" bIns="0" rtlCol="0" anchor="t">
              <a:spAutoFit/>
            </a:bodyPr>
            <a:lstStyle/>
            <a:p>
              <a:pPr algn="l">
                <a:lnSpc>
                  <a:spcPts val="3100"/>
                </a:lnSpc>
              </a:pPr>
              <a:r>
                <a:rPr lang="en-US" sz="2214" i="1" spc="6" dirty="0" err="1">
                  <a:solidFill>
                    <a:srgbClr val="FFFFFF"/>
                  </a:solidFill>
                  <a:latin typeface="IBM Plex Sans Condensed Italics"/>
                  <a:ea typeface="IBM Plex Sans Condensed Italics"/>
                  <a:cs typeface="IBM Plex Sans Condensed Italics"/>
                  <a:sym typeface="IBM Plex Sans Condensed Italics"/>
                </a:rPr>
                <a:t>Agir</a:t>
              </a:r>
              <a:r>
                <a:rPr lang="en-US" sz="2214" i="1" spc="6" dirty="0">
                  <a:solidFill>
                    <a:srgbClr val="FFFFFF"/>
                  </a:solidFill>
                  <a:latin typeface="IBM Plex Sans Condensed Italics"/>
                  <a:ea typeface="IBM Plex Sans Condensed Italics"/>
                  <a:cs typeface="IBM Plex Sans Condensed Italics"/>
                  <a:sym typeface="IBM Plex Sans Condensed Italics"/>
                </a:rPr>
                <a:t> ensemble</a:t>
              </a: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6" name="Freeform 6"/>
          <p:cNvSpPr/>
          <p:nvPr/>
        </p:nvSpPr>
        <p:spPr>
          <a:xfrm>
            <a:off x="205826" y="2151246"/>
            <a:ext cx="2819400" cy="2819400"/>
          </a:xfrm>
          <a:custGeom>
            <a:avLst/>
            <a:gdLst/>
            <a:ahLst/>
            <a:cxnLst/>
            <a:rect l="l" t="t" r="r" b="b"/>
            <a:pathLst>
              <a:path w="2138197" h="2143556">
                <a:moveTo>
                  <a:pt x="0" y="0"/>
                </a:moveTo>
                <a:lnTo>
                  <a:pt x="2138197" y="0"/>
                </a:lnTo>
                <a:lnTo>
                  <a:pt x="2138197" y="2143556"/>
                </a:lnTo>
                <a:lnTo>
                  <a:pt x="0" y="2143556"/>
                </a:lnTo>
                <a:lnTo>
                  <a:pt x="0" y="0"/>
                </a:lnTo>
                <a:close/>
              </a:path>
            </a:pathLst>
          </a:custGeom>
          <a:blipFill>
            <a:blip r:embed="rId2"/>
            <a:stretch>
              <a:fillRect/>
            </a:stretch>
          </a:blipFill>
        </p:spPr>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8" name="TextBox 8"/>
          <p:cNvSpPr txBox="1"/>
          <p:nvPr/>
        </p:nvSpPr>
        <p:spPr>
          <a:xfrm>
            <a:off x="3177171" y="2522200"/>
            <a:ext cx="6050598" cy="2077492"/>
          </a:xfrm>
          <a:prstGeom prst="rect">
            <a:avLst/>
          </a:prstGeom>
        </p:spPr>
        <p:txBody>
          <a:bodyPr wrap="square" lIns="0" tIns="0" rIns="0" bIns="0" rtlCol="0" anchor="t">
            <a:spAutoFit/>
          </a:bodyPr>
          <a:lstStyle/>
          <a:p>
            <a:pPr>
              <a:lnSpc>
                <a:spcPct val="150000"/>
              </a:lnSpc>
              <a:spcBef>
                <a:spcPct val="0"/>
              </a:spcBef>
            </a:pPr>
            <a:r>
              <a:rPr lang="en-US" spc="2" dirty="0">
                <a:solidFill>
                  <a:srgbClr val="0070C0"/>
                </a:solidFill>
                <a:latin typeface="Georgia" panose="02040502050405020303" pitchFamily="18" charset="0"/>
                <a:ea typeface="IBM Plex Sans Condensed"/>
                <a:cs typeface="IBM Plex Sans Condensed"/>
                <a:sym typeface="IBM Plex Sans Condensed"/>
              </a:rPr>
              <a:t>Le Syndicat National des </a:t>
            </a:r>
            <a:r>
              <a:rPr lang="fr-FR" spc="2" dirty="0" smtClean="0">
                <a:solidFill>
                  <a:srgbClr val="0070C0"/>
                </a:solidFill>
                <a:latin typeface="Georgia" panose="02040502050405020303" pitchFamily="18" charset="0"/>
                <a:ea typeface="IBM Plex Sans Condensed"/>
                <a:cs typeface="IBM Plex Sans Condensed"/>
                <a:sym typeface="IBM Plex Sans Condensed"/>
              </a:rPr>
              <a:t>Territoriaux</a:t>
            </a:r>
            <a:r>
              <a:rPr lang="en-US" spc="2" dirty="0" smtClean="0">
                <a:solidFill>
                  <a:srgbClr val="0070C0"/>
                </a:solidFill>
                <a:latin typeface="Georgia" panose="02040502050405020303" pitchFamily="18" charset="0"/>
                <a:ea typeface="IBM Plex Sans Condensed"/>
                <a:cs typeface="IBM Plex Sans Condensed"/>
                <a:sym typeface="IBM Plex Sans Condensed"/>
              </a:rPr>
              <a:t> </a:t>
            </a:r>
            <a:r>
              <a:rPr lang="en-US" spc="2" dirty="0">
                <a:solidFill>
                  <a:srgbClr val="0070C0"/>
                </a:solidFill>
                <a:latin typeface="Georgia" panose="02040502050405020303" pitchFamily="18" charset="0"/>
                <a:ea typeface="IBM Plex Sans Condensed"/>
                <a:cs typeface="IBM Plex Sans Condensed"/>
                <a:sym typeface="IBM Plex Sans Condensed"/>
              </a:rPr>
              <a:t>(SNT) </a:t>
            </a:r>
            <a:r>
              <a:rPr lang="en-US" spc="2" dirty="0" err="1">
                <a:solidFill>
                  <a:srgbClr val="0070C0"/>
                </a:solidFill>
                <a:latin typeface="Georgia" panose="02040502050405020303" pitchFamily="18" charset="0"/>
                <a:ea typeface="IBM Plex Sans Condensed"/>
                <a:cs typeface="IBM Plex Sans Condensed"/>
                <a:sym typeface="IBM Plex Sans Condensed"/>
              </a:rPr>
              <a:t>s’inscrit</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fr-FR" spc="2" dirty="0" smtClean="0">
                <a:solidFill>
                  <a:srgbClr val="0070C0"/>
                </a:solidFill>
                <a:latin typeface="Georgia" panose="02040502050405020303" pitchFamily="18" charset="0"/>
                <a:ea typeface="IBM Plex Sans Condensed"/>
                <a:cs typeface="IBM Plex Sans Condensed"/>
                <a:sym typeface="IBM Plex Sans Condensed"/>
              </a:rPr>
              <a:t>comme</a:t>
            </a:r>
            <a:r>
              <a:rPr lang="en-US" spc="2" dirty="0" smtClean="0">
                <a:solidFill>
                  <a:srgbClr val="0070C0"/>
                </a:solidFill>
                <a:latin typeface="Georgia" panose="02040502050405020303" pitchFamily="18" charset="0"/>
                <a:ea typeface="IBM Plex Sans Condensed"/>
                <a:cs typeface="IBM Plex Sans Condensed"/>
                <a:sym typeface="IBM Plex Sans Condensed"/>
              </a:rPr>
              <a:t> </a:t>
            </a:r>
            <a:r>
              <a:rPr lang="en-US" spc="2" dirty="0">
                <a:solidFill>
                  <a:srgbClr val="0070C0"/>
                </a:solidFill>
                <a:latin typeface="Georgia" panose="02040502050405020303" pitchFamily="18" charset="0"/>
                <a:ea typeface="IBM Plex Sans Condensed"/>
                <a:cs typeface="IBM Plex Sans Condensed"/>
                <a:sym typeface="IBM Plex Sans Condensed"/>
              </a:rPr>
              <a:t>un </a:t>
            </a:r>
            <a:r>
              <a:rPr lang="en-US" spc="2" dirty="0" err="1">
                <a:solidFill>
                  <a:srgbClr val="0070C0"/>
                </a:solidFill>
                <a:latin typeface="Georgia" panose="02040502050405020303" pitchFamily="18" charset="0"/>
                <a:ea typeface="IBM Plex Sans Condensed"/>
                <a:cs typeface="IBM Plex Sans Condensed"/>
                <a:sym typeface="IBM Plex Sans Condensed"/>
              </a:rPr>
              <a:t>acteur</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incontournable</a:t>
            </a:r>
            <a:r>
              <a:rPr lang="en-US" spc="2" dirty="0">
                <a:solidFill>
                  <a:srgbClr val="0070C0"/>
                </a:solidFill>
                <a:latin typeface="Georgia" panose="02040502050405020303" pitchFamily="18" charset="0"/>
                <a:ea typeface="IBM Plex Sans Condensed"/>
                <a:cs typeface="IBM Plex Sans Condensed"/>
                <a:sym typeface="IBM Plex Sans Condensed"/>
              </a:rPr>
              <a:t> de la </a:t>
            </a:r>
            <a:r>
              <a:rPr lang="en-US" spc="2" dirty="0" err="1">
                <a:solidFill>
                  <a:srgbClr val="0070C0"/>
                </a:solidFill>
                <a:latin typeface="Georgia" panose="02040502050405020303" pitchFamily="18" charset="0"/>
                <a:ea typeface="IBM Plex Sans Condensed"/>
                <a:cs typeface="IBM Plex Sans Condensed"/>
                <a:sym typeface="IBM Plex Sans Condensed"/>
              </a:rPr>
              <a:t>fonction</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publique</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territoriale</a:t>
            </a:r>
            <a:r>
              <a:rPr lang="en-US" spc="2" dirty="0">
                <a:solidFill>
                  <a:srgbClr val="0070C0"/>
                </a:solidFill>
                <a:latin typeface="Georgia" panose="02040502050405020303" pitchFamily="18" charset="0"/>
                <a:ea typeface="IBM Plex Sans Condensed"/>
                <a:cs typeface="IBM Plex Sans Condensed"/>
                <a:sym typeface="IBM Plex Sans Condensed"/>
              </a:rPr>
              <a:t> qui </a:t>
            </a:r>
            <a:r>
              <a:rPr lang="en-US" spc="2" dirty="0" err="1">
                <a:solidFill>
                  <a:srgbClr val="0070C0"/>
                </a:solidFill>
                <a:latin typeface="Georgia" panose="02040502050405020303" pitchFamily="18" charset="0"/>
                <a:ea typeface="IBM Plex Sans Condensed"/>
                <a:cs typeface="IBM Plex Sans Condensed"/>
                <a:sym typeface="IBM Plex Sans Condensed"/>
              </a:rPr>
              <a:t>regroupe</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1,94 million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d’agents</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tant</a:t>
            </a:r>
            <a:r>
              <a:rPr lang="en-US" spc="2" dirty="0">
                <a:solidFill>
                  <a:srgbClr val="0070C0"/>
                </a:solidFill>
                <a:latin typeface="Georgia" panose="02040502050405020303" pitchFamily="18" charset="0"/>
                <a:ea typeface="IBM Plex Sans Condensed"/>
                <a:cs typeface="IBM Plex Sans Condensed"/>
                <a:sym typeface="IBM Plex Sans Condensed"/>
              </a:rPr>
              <a:t> en </a:t>
            </a:r>
            <a:r>
              <a:rPr lang="en-US" spc="2" dirty="0" err="1">
                <a:solidFill>
                  <a:srgbClr val="0070C0"/>
                </a:solidFill>
                <a:latin typeface="Georgia" panose="02040502050405020303" pitchFamily="18" charset="0"/>
                <a:ea typeface="IBM Plex Sans Condensed"/>
                <a:cs typeface="IBM Plex Sans Condensed"/>
                <a:sym typeface="IBM Plex Sans Condensed"/>
              </a:rPr>
              <a:t>métropole</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qu’en</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outre-mer</a:t>
            </a:r>
            <a:r>
              <a:rPr lang="en-US" spc="2" dirty="0">
                <a:solidFill>
                  <a:srgbClr val="0070C0"/>
                </a:solidFill>
                <a:latin typeface="Georgia" panose="02040502050405020303" pitchFamily="18" charset="0"/>
                <a:ea typeface="IBM Plex Sans Condensed"/>
                <a:cs typeface="IBM Plex Sans Condensed"/>
                <a:sym typeface="IBM Plex Sans Condensed"/>
              </a:rPr>
              <a:t>. </a:t>
            </a:r>
            <a:endParaRPr lang="en-US" spc="2" dirty="0" smtClean="0">
              <a:solidFill>
                <a:srgbClr val="0070C0"/>
              </a:solidFill>
              <a:latin typeface="Georgia" panose="02040502050405020303" pitchFamily="18" charset="0"/>
              <a:ea typeface="IBM Plex Sans Condensed"/>
              <a:cs typeface="IBM Plex Sans Condensed"/>
              <a:sym typeface="IBM Plex Sans Condensed"/>
            </a:endParaRPr>
          </a:p>
          <a:p>
            <a:pPr>
              <a:lnSpc>
                <a:spcPct val="150000"/>
              </a:lnSpc>
              <a:spcBef>
                <a:spcPct val="0"/>
              </a:spcBef>
            </a:pPr>
            <a:endParaRPr lang="en-US" spc="2" dirty="0">
              <a:solidFill>
                <a:srgbClr val="000000"/>
              </a:solidFill>
              <a:latin typeface="Georgia" panose="02040502050405020303" pitchFamily="18" charset="0"/>
              <a:ea typeface="IBM Plex Sans Condensed"/>
              <a:cs typeface="IBM Plex Sans Condensed"/>
              <a:sym typeface="IBM Plex Sans Condensed"/>
            </a:endParaRP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6" name="Freeform 6"/>
          <p:cNvSpPr/>
          <p:nvPr/>
        </p:nvSpPr>
        <p:spPr>
          <a:xfrm>
            <a:off x="205826" y="2151246"/>
            <a:ext cx="2819400" cy="2819400"/>
          </a:xfrm>
          <a:custGeom>
            <a:avLst/>
            <a:gdLst/>
            <a:ahLst/>
            <a:cxnLst/>
            <a:rect l="l" t="t" r="r" b="b"/>
            <a:pathLst>
              <a:path w="2138197" h="2143556">
                <a:moveTo>
                  <a:pt x="0" y="0"/>
                </a:moveTo>
                <a:lnTo>
                  <a:pt x="2138197" y="0"/>
                </a:lnTo>
                <a:lnTo>
                  <a:pt x="2138197" y="2143556"/>
                </a:lnTo>
                <a:lnTo>
                  <a:pt x="0" y="2143556"/>
                </a:lnTo>
                <a:lnTo>
                  <a:pt x="0" y="0"/>
                </a:lnTo>
                <a:close/>
              </a:path>
            </a:pathLst>
          </a:custGeom>
          <a:blipFill>
            <a:blip r:embed="rId2"/>
            <a:stretch>
              <a:fillRect/>
            </a:stretch>
          </a:blipFill>
        </p:spPr>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8" name="TextBox 8"/>
          <p:cNvSpPr txBox="1"/>
          <p:nvPr/>
        </p:nvSpPr>
        <p:spPr>
          <a:xfrm>
            <a:off x="3177171" y="2547431"/>
            <a:ext cx="6050598" cy="2027030"/>
          </a:xfrm>
          <a:prstGeom prst="rect">
            <a:avLst/>
          </a:prstGeom>
        </p:spPr>
        <p:txBody>
          <a:bodyPr wrap="square" lIns="0" tIns="0" rIns="0" bIns="0" rtlCol="0" anchor="t">
            <a:spAutoFit/>
          </a:bodyPr>
          <a:lstStyle/>
          <a:p>
            <a:pPr>
              <a:lnSpc>
                <a:spcPct val="150000"/>
              </a:lnSpc>
              <a:spcBef>
                <a:spcPct val="0"/>
              </a:spcBef>
            </a:pPr>
            <a:r>
              <a:rPr lang="en-US" spc="2" dirty="0" smtClean="0">
                <a:solidFill>
                  <a:srgbClr val="0070C0"/>
                </a:solidFill>
                <a:latin typeface="Georgia" panose="02040502050405020303" pitchFamily="18" charset="0"/>
                <a:ea typeface="IBM Plex Sans Condensed"/>
                <a:cs typeface="IBM Plex Sans Condensed"/>
                <a:sym typeface="IBM Plex Sans Condensed"/>
              </a:rPr>
              <a:t>Fort </a:t>
            </a:r>
            <a:r>
              <a:rPr lang="en-US" spc="2" dirty="0">
                <a:solidFill>
                  <a:srgbClr val="0070C0"/>
                </a:solidFill>
                <a:latin typeface="Georgia" panose="02040502050405020303" pitchFamily="18" charset="0"/>
                <a:ea typeface="IBM Plex Sans Condensed"/>
                <a:cs typeface="IBM Plex Sans Condensed"/>
                <a:sym typeface="IBM Plex Sans Condensed"/>
              </a:rPr>
              <a:t>de </a:t>
            </a:r>
            <a:r>
              <a:rPr lang="en-US" spc="2" dirty="0" err="1">
                <a:solidFill>
                  <a:srgbClr val="0070C0"/>
                </a:solidFill>
                <a:latin typeface="Georgia" panose="02040502050405020303" pitchFamily="18" charset="0"/>
                <a:ea typeface="IBM Plex Sans Condensed"/>
                <a:cs typeface="IBM Plex Sans Condensed"/>
                <a:sym typeface="IBM Plex Sans Condensed"/>
              </a:rPr>
              <a:t>cette</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représentativité</a:t>
            </a:r>
            <a:r>
              <a:rPr lang="en-US" spc="2" dirty="0">
                <a:solidFill>
                  <a:srgbClr val="0070C0"/>
                </a:solidFill>
                <a:latin typeface="Georgia" panose="02040502050405020303" pitchFamily="18" charset="0"/>
                <a:ea typeface="IBM Plex Sans Condensed"/>
                <a:cs typeface="IBM Plex Sans Condensed"/>
                <a:sym typeface="IBM Plex Sans Condensed"/>
              </a:rPr>
              <a:t>, le SNT se distingue par un mode de </a:t>
            </a:r>
            <a:r>
              <a:rPr lang="en-US" spc="2" dirty="0" err="1">
                <a:solidFill>
                  <a:srgbClr val="0070C0"/>
                </a:solidFill>
                <a:latin typeface="Georgia" panose="02040502050405020303" pitchFamily="18" charset="0"/>
                <a:ea typeface="IBM Plex Sans Condensed"/>
                <a:cs typeface="IBM Plex Sans Condensed"/>
                <a:sym typeface="IBM Plex Sans Condensed"/>
              </a:rPr>
              <a:t>fonctionnement</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innovant</a:t>
            </a:r>
            <a:r>
              <a:rPr lang="en-US" spc="2" dirty="0">
                <a:solidFill>
                  <a:srgbClr val="0070C0"/>
                </a:solidFill>
                <a:latin typeface="Georgia" panose="02040502050405020303" pitchFamily="18" charset="0"/>
                <a:ea typeface="IBM Plex Sans Condensed"/>
                <a:cs typeface="IBM Plex Sans Condensed"/>
                <a:sym typeface="IBM Plex Sans Condensed"/>
              </a:rPr>
              <a:t> qui repose sur </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la participation active de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ses</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sections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affiliées</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a:solidFill>
                  <a:srgbClr val="0070C0"/>
                </a:solidFill>
                <a:latin typeface="Georgia" panose="02040502050405020303" pitchFamily="18" charset="0"/>
                <a:ea typeface="IBM Plex Sans Condensed"/>
                <a:cs typeface="IBM Plex Sans Condensed"/>
                <a:sym typeface="IBM Plex Sans Condensed"/>
              </a:rPr>
              <a:t>et sur le pari audacieux de l’intelligence partagée.</a:t>
            </a:r>
          </a:p>
          <a:p>
            <a:pPr algn="just">
              <a:lnSpc>
                <a:spcPct val="150000"/>
              </a:lnSpc>
              <a:spcBef>
                <a:spcPct val="0"/>
              </a:spcBef>
            </a:pPr>
            <a:endParaRPr lang="en-US" spc="2" dirty="0">
              <a:solidFill>
                <a:srgbClr val="000000"/>
              </a:solidFill>
              <a:latin typeface="Georgia" panose="02040502050405020303" pitchFamily="18" charset="0"/>
              <a:ea typeface="IBM Plex Sans Condensed"/>
              <a:cs typeface="IBM Plex Sans Condensed"/>
              <a:sym typeface="IBM Plex Sans Condensed"/>
            </a:endParaRP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0"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9712161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6" name="Freeform 6"/>
          <p:cNvSpPr/>
          <p:nvPr/>
        </p:nvSpPr>
        <p:spPr>
          <a:xfrm>
            <a:off x="205826" y="2151246"/>
            <a:ext cx="2819400" cy="2819400"/>
          </a:xfrm>
          <a:custGeom>
            <a:avLst/>
            <a:gdLst/>
            <a:ahLst/>
            <a:cxnLst/>
            <a:rect l="l" t="t" r="r" b="b"/>
            <a:pathLst>
              <a:path w="2138197" h="2143556">
                <a:moveTo>
                  <a:pt x="0" y="0"/>
                </a:moveTo>
                <a:lnTo>
                  <a:pt x="2138197" y="0"/>
                </a:lnTo>
                <a:lnTo>
                  <a:pt x="2138197" y="2143556"/>
                </a:lnTo>
                <a:lnTo>
                  <a:pt x="0" y="2143556"/>
                </a:lnTo>
                <a:lnTo>
                  <a:pt x="0" y="0"/>
                </a:lnTo>
                <a:close/>
              </a:path>
            </a:pathLst>
          </a:custGeom>
          <a:blipFill>
            <a:blip r:embed="rId2"/>
            <a:stretch>
              <a:fillRect/>
            </a:stretch>
          </a:blipFill>
        </p:spPr>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8" name="TextBox 8"/>
          <p:cNvSpPr txBox="1"/>
          <p:nvPr/>
        </p:nvSpPr>
        <p:spPr>
          <a:xfrm>
            <a:off x="3198251" y="2151246"/>
            <a:ext cx="6050598" cy="2077492"/>
          </a:xfrm>
          <a:prstGeom prst="rect">
            <a:avLst/>
          </a:prstGeom>
        </p:spPr>
        <p:txBody>
          <a:bodyPr wrap="square" lIns="0" tIns="0" rIns="0" bIns="0" rtlCol="0" anchor="t">
            <a:spAutoFit/>
          </a:bodyPr>
          <a:lstStyle/>
          <a:p>
            <a:pPr>
              <a:lnSpc>
                <a:spcPct val="150000"/>
              </a:lnSpc>
              <a:spcBef>
                <a:spcPct val="0"/>
              </a:spcBef>
            </a:pPr>
            <a:endParaRPr lang="en-US" spc="2" dirty="0">
              <a:solidFill>
                <a:srgbClr val="000000"/>
              </a:solidFill>
              <a:latin typeface="Georgia" panose="02040502050405020303" pitchFamily="18" charset="0"/>
              <a:ea typeface="IBM Plex Sans Condensed"/>
              <a:cs typeface="IBM Plex Sans Condensed"/>
              <a:sym typeface="IBM Plex Sans Condensed"/>
            </a:endParaRPr>
          </a:p>
          <a:p>
            <a:pPr>
              <a:lnSpc>
                <a:spcPct val="150000"/>
              </a:lnSpc>
              <a:spcBef>
                <a:spcPct val="0"/>
              </a:spcBef>
            </a:pPr>
            <a:r>
              <a:rPr lang="en-US" spc="2" dirty="0" err="1">
                <a:solidFill>
                  <a:srgbClr val="0070C0"/>
                </a:solidFill>
                <a:latin typeface="Georgia" panose="02040502050405020303" pitchFamily="18" charset="0"/>
                <a:ea typeface="IBM Plex Sans Condensed"/>
                <a:cs typeface="IBM Plex Sans Condensed"/>
                <a:sym typeface="IBM Plex Sans Condensed"/>
              </a:rPr>
              <a:t>En</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revendiquant</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hautement</a:t>
            </a:r>
            <a:r>
              <a:rPr lang="en-US" spc="2" dirty="0">
                <a:solidFill>
                  <a:srgbClr val="0070C0"/>
                </a:solidFill>
                <a:latin typeface="Georgia" panose="02040502050405020303" pitchFamily="18" charset="0"/>
                <a:ea typeface="IBM Plex Sans Condensed"/>
                <a:cs typeface="IBM Plex Sans Condensed"/>
                <a:sym typeface="IBM Plex Sans Condensed"/>
              </a:rPr>
              <a:t> le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caractère</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participatif</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a:solidFill>
                  <a:srgbClr val="0070C0"/>
                </a:solidFill>
                <a:latin typeface="Georgia" panose="02040502050405020303" pitchFamily="18" charset="0"/>
                <a:ea typeface="IBM Plex Sans Condensed"/>
                <a:cs typeface="IBM Plex Sans Condensed"/>
                <a:sym typeface="IBM Plex Sans Condensed"/>
              </a:rPr>
              <a:t>de </a:t>
            </a:r>
            <a:r>
              <a:rPr lang="en-US" spc="2" dirty="0" err="1">
                <a:solidFill>
                  <a:srgbClr val="0070C0"/>
                </a:solidFill>
                <a:latin typeface="Georgia" panose="02040502050405020303" pitchFamily="18" charset="0"/>
                <a:ea typeface="IBM Plex Sans Condensed"/>
                <a:cs typeface="IBM Plex Sans Condensed"/>
                <a:sym typeface="IBM Plex Sans Condensed"/>
              </a:rPr>
              <a:t>ses</a:t>
            </a:r>
            <a:r>
              <a:rPr lang="en-US" spc="2" dirty="0">
                <a:solidFill>
                  <a:srgbClr val="0070C0"/>
                </a:solidFill>
                <a:latin typeface="Georgia" panose="02040502050405020303" pitchFamily="18" charset="0"/>
                <a:ea typeface="IBM Plex Sans Condensed"/>
                <a:cs typeface="IBM Plex Sans Condensed"/>
                <a:sym typeface="IBM Plex Sans Condensed"/>
              </a:rPr>
              <a:t> instances, le SNT </a:t>
            </a:r>
            <a:r>
              <a:rPr lang="en-US" spc="2" dirty="0" err="1">
                <a:solidFill>
                  <a:srgbClr val="0070C0"/>
                </a:solidFill>
                <a:latin typeface="Georgia" panose="02040502050405020303" pitchFamily="18" charset="0"/>
                <a:ea typeface="IBM Plex Sans Condensed"/>
                <a:cs typeface="IBM Plex Sans Condensed"/>
                <a:sym typeface="IBM Plex Sans Condensed"/>
              </a:rPr>
              <a:t>affirme</a:t>
            </a:r>
            <a:r>
              <a:rPr lang="en-US" spc="2" dirty="0">
                <a:solidFill>
                  <a:srgbClr val="0070C0"/>
                </a:solidFill>
                <a:latin typeface="Georgia" panose="02040502050405020303" pitchFamily="18" charset="0"/>
                <a:ea typeface="IBM Plex Sans Condensed"/>
                <a:cs typeface="IBM Plex Sans Condensed"/>
                <a:sym typeface="IBM Plex Sans Condensed"/>
              </a:rPr>
              <a:t> que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chaque</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agent territorial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doit</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avoir</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la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possibilité</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de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contribuer</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à la vie de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sa</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collectivité</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a:solidFill>
                  <a:srgbClr val="0070C0"/>
                </a:solidFill>
                <a:latin typeface="Georgia" panose="02040502050405020303" pitchFamily="18" charset="0"/>
                <a:ea typeface="IBM Plex Sans Condensed"/>
                <a:cs typeface="IBM Plex Sans Condensed"/>
                <a:sym typeface="IBM Plex Sans Condensed"/>
              </a:rPr>
              <a:t>via </a:t>
            </a:r>
            <a:r>
              <a:rPr lang="en-US" spc="2" dirty="0" err="1">
                <a:solidFill>
                  <a:srgbClr val="0070C0"/>
                </a:solidFill>
                <a:latin typeface="Georgia" panose="02040502050405020303" pitchFamily="18" charset="0"/>
                <a:ea typeface="IBM Plex Sans Condensed"/>
                <a:cs typeface="IBM Plex Sans Condensed"/>
                <a:sym typeface="IBM Plex Sans Condensed"/>
              </a:rPr>
              <a:t>ses</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représentants</a:t>
            </a:r>
            <a:r>
              <a:rPr lang="en-US" spc="2" dirty="0">
                <a:solidFill>
                  <a:srgbClr val="0070C0"/>
                </a:solidFill>
                <a:latin typeface="Georgia" panose="02040502050405020303" pitchFamily="18" charset="0"/>
                <a:ea typeface="IBM Plex Sans Condensed"/>
                <a:cs typeface="IBM Plex Sans Condensed"/>
                <a:sym typeface="IBM Plex Sans Condensed"/>
              </a:rPr>
              <a:t>. </a:t>
            </a:r>
            <a:endParaRPr lang="en-US" spc="2" dirty="0" smtClean="0">
              <a:solidFill>
                <a:srgbClr val="0070C0"/>
              </a:solidFill>
              <a:latin typeface="Georgia" panose="02040502050405020303" pitchFamily="18" charset="0"/>
              <a:ea typeface="IBM Plex Sans Condensed"/>
              <a:cs typeface="IBM Plex Sans Condensed"/>
              <a:sym typeface="IBM Plex Sans Condensed"/>
            </a:endParaRP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0"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6541075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6" name="Freeform 6"/>
          <p:cNvSpPr/>
          <p:nvPr/>
        </p:nvSpPr>
        <p:spPr>
          <a:xfrm>
            <a:off x="205826" y="2151246"/>
            <a:ext cx="2819400" cy="2819400"/>
          </a:xfrm>
          <a:custGeom>
            <a:avLst/>
            <a:gdLst/>
            <a:ahLst/>
            <a:cxnLst/>
            <a:rect l="l" t="t" r="r" b="b"/>
            <a:pathLst>
              <a:path w="2138197" h="2143556">
                <a:moveTo>
                  <a:pt x="0" y="0"/>
                </a:moveTo>
                <a:lnTo>
                  <a:pt x="2138197" y="0"/>
                </a:lnTo>
                <a:lnTo>
                  <a:pt x="2138197" y="2143556"/>
                </a:lnTo>
                <a:lnTo>
                  <a:pt x="0" y="2143556"/>
                </a:lnTo>
                <a:lnTo>
                  <a:pt x="0" y="0"/>
                </a:lnTo>
                <a:close/>
              </a:path>
            </a:pathLst>
          </a:custGeom>
          <a:blipFill>
            <a:blip r:embed="rId2"/>
            <a:stretch>
              <a:fillRect/>
            </a:stretch>
          </a:blipFill>
        </p:spPr>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8" name="TextBox 8"/>
          <p:cNvSpPr txBox="1"/>
          <p:nvPr/>
        </p:nvSpPr>
        <p:spPr>
          <a:xfrm>
            <a:off x="3198251" y="2172903"/>
            <a:ext cx="6050598" cy="2027030"/>
          </a:xfrm>
          <a:prstGeom prst="rect">
            <a:avLst/>
          </a:prstGeom>
        </p:spPr>
        <p:txBody>
          <a:bodyPr wrap="square" lIns="0" tIns="0" rIns="0" bIns="0" rtlCol="0" anchor="t">
            <a:spAutoFit/>
          </a:bodyPr>
          <a:lstStyle/>
          <a:p>
            <a:pPr>
              <a:lnSpc>
                <a:spcPct val="150000"/>
              </a:lnSpc>
              <a:spcBef>
                <a:spcPct val="0"/>
              </a:spcBef>
            </a:pPr>
            <a:endParaRPr lang="en-US" spc="2" dirty="0">
              <a:solidFill>
                <a:srgbClr val="000000"/>
              </a:solidFill>
              <a:latin typeface="Georgia" panose="02040502050405020303" pitchFamily="18" charset="0"/>
              <a:ea typeface="IBM Plex Sans Condensed"/>
              <a:cs typeface="IBM Plex Sans Condensed"/>
              <a:sym typeface="IBM Plex Sans Condensed"/>
            </a:endParaRPr>
          </a:p>
          <a:p>
            <a:pPr>
              <a:lnSpc>
                <a:spcPct val="150000"/>
              </a:lnSpc>
              <a:spcBef>
                <a:spcPct val="0"/>
              </a:spcBef>
            </a:pPr>
            <a:r>
              <a:rPr lang="en-US" spc="2" dirty="0" smtClean="0">
                <a:solidFill>
                  <a:srgbClr val="0070C0"/>
                </a:solidFill>
                <a:latin typeface="Georgia" panose="02040502050405020303" pitchFamily="18" charset="0"/>
                <a:ea typeface="IBM Plex Sans Condensed"/>
                <a:cs typeface="IBM Plex Sans Condensed"/>
                <a:sym typeface="IBM Plex Sans Condensed"/>
              </a:rPr>
              <a:t>Ce </a:t>
            </a:r>
            <a:r>
              <a:rPr lang="en-US" spc="2" dirty="0" err="1">
                <a:solidFill>
                  <a:srgbClr val="0070C0"/>
                </a:solidFill>
                <a:latin typeface="Georgia" panose="02040502050405020303" pitchFamily="18" charset="0"/>
                <a:ea typeface="IBM Plex Sans Condensed"/>
                <a:cs typeface="IBM Plex Sans Condensed"/>
                <a:sym typeface="IBM Plex Sans Condensed"/>
              </a:rPr>
              <a:t>modèle</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smtClean="0">
                <a:solidFill>
                  <a:srgbClr val="0070C0"/>
                </a:solidFill>
                <a:latin typeface="Georgia" panose="02040502050405020303" pitchFamily="18" charset="0"/>
                <a:ea typeface="IBM Plex Sans Condensed"/>
                <a:cs typeface="IBM Plex Sans Condensed"/>
                <a:sym typeface="IBM Plex Sans Condensed"/>
              </a:rPr>
              <a:t>inscrit</a:t>
            </a:r>
            <a:r>
              <a:rPr lang="en-US" spc="2" dirty="0" smtClean="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dans</a:t>
            </a:r>
            <a:r>
              <a:rPr lang="en-US" spc="2" dirty="0">
                <a:solidFill>
                  <a:srgbClr val="0070C0"/>
                </a:solidFill>
                <a:latin typeface="Georgia" panose="02040502050405020303" pitchFamily="18" charset="0"/>
                <a:ea typeface="IBM Plex Sans Condensed"/>
                <a:cs typeface="IBM Plex Sans Condensed"/>
                <a:sym typeface="IBM Plex Sans Condensed"/>
              </a:rPr>
              <a:t> le </a:t>
            </a:r>
            <a:r>
              <a:rPr lang="en-US" spc="2" dirty="0" err="1">
                <a:solidFill>
                  <a:srgbClr val="0070C0"/>
                </a:solidFill>
                <a:latin typeface="Georgia" panose="02040502050405020303" pitchFamily="18" charset="0"/>
                <a:ea typeface="IBM Plex Sans Condensed"/>
                <a:cs typeface="IBM Plex Sans Condensed"/>
                <a:sym typeface="IBM Plex Sans Condensed"/>
              </a:rPr>
              <a:t>statut</a:t>
            </a:r>
            <a:r>
              <a:rPr lang="en-US" spc="2" dirty="0">
                <a:solidFill>
                  <a:srgbClr val="0070C0"/>
                </a:solidFill>
                <a:latin typeface="Georgia" panose="02040502050405020303" pitchFamily="18" charset="0"/>
                <a:ea typeface="IBM Plex Sans Condensed"/>
                <a:cs typeface="IBM Plex Sans Condensed"/>
                <a:sym typeface="IBM Plex Sans Condensed"/>
              </a:rPr>
              <a:t> des agents, </a:t>
            </a:r>
            <a:r>
              <a:rPr lang="en-US" spc="2" dirty="0" err="1">
                <a:solidFill>
                  <a:srgbClr val="0070C0"/>
                </a:solidFill>
                <a:latin typeface="Georgia" panose="02040502050405020303" pitchFamily="18" charset="0"/>
                <a:ea typeface="IBM Plex Sans Condensed"/>
                <a:cs typeface="IBM Plex Sans Condensed"/>
                <a:sym typeface="IBM Plex Sans Condensed"/>
              </a:rPr>
              <a:t>traduit</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une</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volonté</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claire</a:t>
            </a:r>
            <a:r>
              <a:rPr lang="en-US" spc="2" dirty="0">
                <a:solidFill>
                  <a:srgbClr val="0070C0"/>
                </a:solidFill>
                <a:latin typeface="Georgia" panose="02040502050405020303" pitchFamily="18" charset="0"/>
                <a:ea typeface="IBM Plex Sans Condensed"/>
                <a:cs typeface="IBM Plex Sans Condensed"/>
                <a:sym typeface="IBM Plex Sans Condensed"/>
              </a:rPr>
              <a:t> de </a:t>
            </a:r>
            <a:r>
              <a:rPr lang="en-US" spc="2" dirty="0" err="1">
                <a:solidFill>
                  <a:srgbClr val="0070C0"/>
                </a:solidFill>
                <a:latin typeface="Georgia" panose="02040502050405020303" pitchFamily="18" charset="0"/>
                <a:ea typeface="IBM Plex Sans Condensed"/>
                <a:cs typeface="IBM Plex Sans Condensed"/>
                <a:sym typeface="IBM Plex Sans Condensed"/>
              </a:rPr>
              <a:t>repenser</a:t>
            </a:r>
            <a:r>
              <a:rPr lang="en-US" spc="2" dirty="0">
                <a:solidFill>
                  <a:srgbClr val="0070C0"/>
                </a:solidFill>
                <a:latin typeface="Georgia" panose="02040502050405020303" pitchFamily="18" charset="0"/>
                <a:ea typeface="IBM Plex Sans Condensed"/>
                <a:cs typeface="IBM Plex Sans Condensed"/>
                <a:sym typeface="IBM Plex Sans Condensed"/>
              </a:rPr>
              <a:t> la </a:t>
            </a:r>
            <a:r>
              <a:rPr lang="en-US" spc="2" dirty="0" err="1">
                <a:solidFill>
                  <a:srgbClr val="0070C0"/>
                </a:solidFill>
                <a:latin typeface="Georgia" panose="02040502050405020303" pitchFamily="18" charset="0"/>
                <a:ea typeface="IBM Plex Sans Condensed"/>
                <a:cs typeface="IBM Plex Sans Condensed"/>
                <a:sym typeface="IBM Plex Sans Condensed"/>
              </a:rPr>
              <a:t>représentation</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syndicale</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en</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plaçant</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l’engagement</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a:solidFill>
                  <a:srgbClr val="0070C0"/>
                </a:solidFill>
                <a:latin typeface="Georgia" panose="02040502050405020303" pitchFamily="18" charset="0"/>
                <a:ea typeface="IBM Plex Sans Condensed"/>
                <a:cs typeface="IBM Plex Sans Condensed"/>
                <a:sym typeface="IBM Plex Sans Condensed"/>
              </a:rPr>
              <a:t>et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l’initiative</a:t>
            </a:r>
            <a:r>
              <a:rPr lang="en-US" spc="2" dirty="0">
                <a:solidFill>
                  <a:srgbClr val="0070C0"/>
                </a:solidFill>
                <a:latin typeface="Georgia" panose="02040502050405020303" pitchFamily="18" charset="0"/>
                <a:ea typeface="IBM Plex Sans Condensed"/>
                <a:cs typeface="IBM Plex Sans Condensed"/>
                <a:sym typeface="IBM Plex Sans Condensed"/>
              </a:rPr>
              <a:t> de </a:t>
            </a:r>
            <a:r>
              <a:rPr lang="en-US" spc="2" dirty="0" err="1">
                <a:solidFill>
                  <a:srgbClr val="0070C0"/>
                </a:solidFill>
                <a:latin typeface="Georgia" panose="02040502050405020303" pitchFamily="18" charset="0"/>
                <a:ea typeface="IBM Plex Sans Condensed"/>
                <a:cs typeface="IBM Plex Sans Condensed"/>
                <a:sym typeface="IBM Plex Sans Condensed"/>
              </a:rPr>
              <a:t>ses</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membres</a:t>
            </a:r>
            <a:r>
              <a:rPr lang="en-US" spc="2" dirty="0">
                <a:solidFill>
                  <a:srgbClr val="0070C0"/>
                </a:solidFill>
                <a:latin typeface="Georgia" panose="02040502050405020303" pitchFamily="18" charset="0"/>
                <a:ea typeface="IBM Plex Sans Condensed"/>
                <a:cs typeface="IBM Plex Sans Condensed"/>
                <a:sym typeface="IBM Plex Sans Condensed"/>
              </a:rPr>
              <a:t> au </a:t>
            </a:r>
            <a:r>
              <a:rPr lang="en-US" spc="2" dirty="0" err="1">
                <a:solidFill>
                  <a:srgbClr val="0070C0"/>
                </a:solidFill>
                <a:latin typeface="Georgia" panose="02040502050405020303" pitchFamily="18" charset="0"/>
                <a:ea typeface="IBM Plex Sans Condensed"/>
                <a:cs typeface="IBM Plex Sans Condensed"/>
                <a:sym typeface="IBM Plex Sans Condensed"/>
              </a:rPr>
              <a:t>cœur</a:t>
            </a:r>
            <a:r>
              <a:rPr lang="en-US" spc="2" dirty="0">
                <a:solidFill>
                  <a:srgbClr val="0070C0"/>
                </a:solidFill>
                <a:latin typeface="Georgia" panose="02040502050405020303" pitchFamily="18" charset="0"/>
                <a:ea typeface="IBM Plex Sans Condensed"/>
                <a:cs typeface="IBM Plex Sans Condensed"/>
                <a:sym typeface="IBM Plex Sans Condensed"/>
              </a:rPr>
              <a:t> de </a:t>
            </a:r>
            <a:r>
              <a:rPr lang="en-US" spc="2" dirty="0" err="1">
                <a:solidFill>
                  <a:srgbClr val="0070C0"/>
                </a:solidFill>
                <a:latin typeface="Georgia" panose="02040502050405020303" pitchFamily="18" charset="0"/>
                <a:ea typeface="IBM Plex Sans Condensed"/>
                <a:cs typeface="IBM Plex Sans Condensed"/>
                <a:sym typeface="IBM Plex Sans Condensed"/>
              </a:rPr>
              <a:t>ses</a:t>
            </a:r>
            <a:r>
              <a:rPr lang="en-US" spc="2" dirty="0">
                <a:solidFill>
                  <a:srgbClr val="0070C0"/>
                </a:solidFill>
                <a:latin typeface="Georgia" panose="02040502050405020303" pitchFamily="18" charset="0"/>
                <a:ea typeface="IBM Plex Sans Condensed"/>
                <a:cs typeface="IBM Plex Sans Condensed"/>
                <a:sym typeface="IBM Plex Sans Condensed"/>
              </a:rPr>
              <a:t> actions. </a:t>
            </a:r>
            <a:endParaRPr lang="en-US" spc="2" dirty="0" smtClean="0">
              <a:solidFill>
                <a:srgbClr val="0070C0"/>
              </a:solidFill>
              <a:latin typeface="Georgia" panose="02040502050405020303" pitchFamily="18" charset="0"/>
              <a:ea typeface="IBM Plex Sans Condensed"/>
              <a:cs typeface="IBM Plex Sans Condensed"/>
              <a:sym typeface="IBM Plex Sans Condensed"/>
            </a:endParaRP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0"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1218867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6" name="Freeform 6"/>
          <p:cNvSpPr/>
          <p:nvPr/>
        </p:nvSpPr>
        <p:spPr>
          <a:xfrm>
            <a:off x="205826" y="2151246"/>
            <a:ext cx="2819400" cy="2819400"/>
          </a:xfrm>
          <a:custGeom>
            <a:avLst/>
            <a:gdLst/>
            <a:ahLst/>
            <a:cxnLst/>
            <a:rect l="l" t="t" r="r" b="b"/>
            <a:pathLst>
              <a:path w="2138197" h="2143556">
                <a:moveTo>
                  <a:pt x="0" y="0"/>
                </a:moveTo>
                <a:lnTo>
                  <a:pt x="2138197" y="0"/>
                </a:lnTo>
                <a:lnTo>
                  <a:pt x="2138197" y="2143556"/>
                </a:lnTo>
                <a:lnTo>
                  <a:pt x="0" y="2143556"/>
                </a:lnTo>
                <a:lnTo>
                  <a:pt x="0" y="0"/>
                </a:lnTo>
                <a:close/>
              </a:path>
            </a:pathLst>
          </a:custGeom>
          <a:blipFill>
            <a:blip r:embed="rId2"/>
            <a:stretch>
              <a:fillRect/>
            </a:stretch>
          </a:blipFill>
        </p:spPr>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8" name="TextBox 8"/>
          <p:cNvSpPr txBox="1"/>
          <p:nvPr/>
        </p:nvSpPr>
        <p:spPr>
          <a:xfrm>
            <a:off x="3177171" y="2286000"/>
            <a:ext cx="6050598" cy="2077492"/>
          </a:xfrm>
          <a:prstGeom prst="rect">
            <a:avLst/>
          </a:prstGeom>
        </p:spPr>
        <p:txBody>
          <a:bodyPr wrap="square" lIns="0" tIns="0" rIns="0" bIns="0" rtlCol="0" anchor="t">
            <a:spAutoFit/>
          </a:bodyPr>
          <a:lstStyle/>
          <a:p>
            <a:pPr algn="just">
              <a:lnSpc>
                <a:spcPct val="150000"/>
              </a:lnSpc>
              <a:spcBef>
                <a:spcPct val="0"/>
              </a:spcBef>
            </a:pPr>
            <a:endParaRPr lang="en-US" spc="2" dirty="0">
              <a:solidFill>
                <a:srgbClr val="000000"/>
              </a:solidFill>
              <a:latin typeface="Georgia" panose="02040502050405020303" pitchFamily="18" charset="0"/>
              <a:ea typeface="IBM Plex Sans Condensed"/>
              <a:cs typeface="IBM Plex Sans Condensed"/>
              <a:sym typeface="IBM Plex Sans Condensed"/>
            </a:endParaRPr>
          </a:p>
          <a:p>
            <a:pPr algn="just">
              <a:lnSpc>
                <a:spcPct val="150000"/>
              </a:lnSpc>
              <a:spcBef>
                <a:spcPct val="0"/>
              </a:spcBef>
            </a:pPr>
            <a:r>
              <a:rPr lang="en-US" spc="2" dirty="0" err="1" smtClean="0">
                <a:solidFill>
                  <a:srgbClr val="0070C0"/>
                </a:solidFill>
                <a:latin typeface="Georgia" panose="02040502050405020303" pitchFamily="18" charset="0"/>
                <a:ea typeface="IBM Plex Sans Condensed"/>
                <a:cs typeface="IBM Plex Sans Condensed"/>
                <a:sym typeface="IBM Plex Sans Condensed"/>
              </a:rPr>
              <a:t>Dans</a:t>
            </a:r>
            <a:r>
              <a:rPr lang="en-US" spc="2" dirty="0" smtClean="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cette</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optique</a:t>
            </a:r>
            <a:r>
              <a:rPr lang="en-US" spc="2" dirty="0">
                <a:solidFill>
                  <a:srgbClr val="0070C0"/>
                </a:solidFill>
                <a:latin typeface="Georgia" panose="02040502050405020303" pitchFamily="18" charset="0"/>
                <a:ea typeface="IBM Plex Sans Condensed"/>
                <a:cs typeface="IBM Plex Sans Condensed"/>
                <a:sym typeface="IBM Plex Sans Condensed"/>
              </a:rPr>
              <a:t>, le </a:t>
            </a:r>
            <a:r>
              <a:rPr lang="de-DE" spc="2" dirty="0" err="1" smtClean="0">
                <a:solidFill>
                  <a:srgbClr val="0070C0"/>
                </a:solidFill>
                <a:latin typeface="Georgia" panose="02040502050405020303" pitchFamily="18" charset="0"/>
                <a:ea typeface="IBM Plex Sans Condensed"/>
                <a:cs typeface="IBM Plex Sans Condensed"/>
                <a:sym typeface="IBM Plex Sans Condensed"/>
              </a:rPr>
              <a:t>présent</a:t>
            </a:r>
            <a:r>
              <a:rPr lang="en-US" spc="2" dirty="0" smtClean="0">
                <a:solidFill>
                  <a:srgbClr val="0070C0"/>
                </a:solidFill>
                <a:latin typeface="Georgia" panose="02040502050405020303" pitchFamily="18" charset="0"/>
                <a:ea typeface="IBM Plex Sans Condensed"/>
                <a:cs typeface="IBM Plex Sans Condensed"/>
                <a:sym typeface="IBM Plex Sans Condensed"/>
              </a:rPr>
              <a:t> </a:t>
            </a:r>
            <a:r>
              <a:rPr lang="en-US" spc="2" dirty="0">
                <a:solidFill>
                  <a:srgbClr val="0070C0"/>
                </a:solidFill>
                <a:latin typeface="Georgia" panose="02040502050405020303" pitchFamily="18" charset="0"/>
                <a:ea typeface="IBM Plex Sans Condensed"/>
                <a:cs typeface="IBM Plex Sans Condensed"/>
                <a:sym typeface="IBM Plex Sans Condensed"/>
              </a:rPr>
              <a:t>document de </a:t>
            </a:r>
            <a:r>
              <a:rPr lang="en-US" spc="2" dirty="0" err="1">
                <a:solidFill>
                  <a:srgbClr val="0070C0"/>
                </a:solidFill>
                <a:latin typeface="Georgia" panose="02040502050405020303" pitchFamily="18" charset="0"/>
                <a:ea typeface="IBM Plex Sans Condensed"/>
                <a:cs typeface="IBM Plex Sans Condensed"/>
                <a:sym typeface="IBM Plex Sans Condensed"/>
              </a:rPr>
              <a:t>présentation</a:t>
            </a:r>
            <a:r>
              <a:rPr lang="en-US" spc="2" dirty="0">
                <a:solidFill>
                  <a:srgbClr val="0070C0"/>
                </a:solidFill>
                <a:latin typeface="Georgia" panose="02040502050405020303" pitchFamily="18" charset="0"/>
                <a:ea typeface="IBM Plex Sans Condensed"/>
                <a:cs typeface="IBM Plex Sans Condensed"/>
                <a:sym typeface="IBM Plex Sans Condensed"/>
              </a:rPr>
              <a:t> </a:t>
            </a:r>
            <a:r>
              <a:rPr lang="en-US" spc="2" dirty="0" err="1">
                <a:solidFill>
                  <a:srgbClr val="0070C0"/>
                </a:solidFill>
                <a:latin typeface="Georgia" panose="02040502050405020303" pitchFamily="18" charset="0"/>
                <a:ea typeface="IBM Plex Sans Condensed"/>
                <a:cs typeface="IBM Plex Sans Condensed"/>
                <a:sym typeface="IBM Plex Sans Condensed"/>
              </a:rPr>
              <a:t>vous</a:t>
            </a:r>
            <a:r>
              <a:rPr lang="en-US" spc="2" dirty="0">
                <a:solidFill>
                  <a:srgbClr val="0070C0"/>
                </a:solidFill>
                <a:latin typeface="Georgia" panose="02040502050405020303" pitchFamily="18" charset="0"/>
                <a:ea typeface="IBM Plex Sans Condensed"/>
                <a:cs typeface="IBM Plex Sans Condensed"/>
                <a:sym typeface="IBM Plex Sans Condensed"/>
              </a:rPr>
              <a:t> invite à </a:t>
            </a:r>
            <a:r>
              <a:rPr lang="en-US" spc="2" dirty="0" err="1">
                <a:solidFill>
                  <a:srgbClr val="0070C0"/>
                </a:solidFill>
                <a:latin typeface="Georgia" panose="02040502050405020303" pitchFamily="18" charset="0"/>
                <a:ea typeface="IBM Plex Sans Condensed"/>
                <a:cs typeface="IBM Plex Sans Condensed"/>
                <a:sym typeface="IBM Plex Sans Condensed"/>
              </a:rPr>
              <a:t>découvrir</a:t>
            </a:r>
            <a:r>
              <a:rPr lang="en-US" spc="2" dirty="0">
                <a:solidFill>
                  <a:srgbClr val="0070C0"/>
                </a:solidFill>
                <a:latin typeface="Georgia" panose="02040502050405020303" pitchFamily="18" charset="0"/>
                <a:ea typeface="IBM Plex Sans Condensed"/>
                <a:cs typeface="IBM Plex Sans Condensed"/>
                <a:sym typeface="IBM Plex Sans Condensed"/>
              </a:rPr>
              <a:t> les </a:t>
            </a:r>
            <a:r>
              <a:rPr lang="fr-FR" spc="2" dirty="0" smtClean="0">
                <a:solidFill>
                  <a:srgbClr val="0070C0"/>
                </a:solidFill>
                <a:latin typeface="Georgia" panose="02040502050405020303" pitchFamily="18" charset="0"/>
                <a:ea typeface="IBM Plex Sans Condensed"/>
                <a:cs typeface="IBM Plex Sans Condensed"/>
                <a:sym typeface="IBM Plex Sans Condensed"/>
              </a:rPr>
              <a:t>valeurs</a:t>
            </a:r>
            <a:r>
              <a:rPr lang="en-US" spc="2" dirty="0" smtClean="0">
                <a:solidFill>
                  <a:srgbClr val="0070C0"/>
                </a:solidFill>
                <a:latin typeface="Georgia" panose="02040502050405020303" pitchFamily="18" charset="0"/>
                <a:ea typeface="IBM Plex Sans Condensed"/>
                <a:cs typeface="IBM Plex Sans Condensed"/>
                <a:sym typeface="IBM Plex Sans Condensed"/>
              </a:rPr>
              <a:t>, </a:t>
            </a:r>
            <a:r>
              <a:rPr lang="en-US" spc="2" dirty="0">
                <a:solidFill>
                  <a:srgbClr val="0070C0"/>
                </a:solidFill>
                <a:latin typeface="Georgia" panose="02040502050405020303" pitchFamily="18" charset="0"/>
                <a:ea typeface="IBM Plex Sans Condensed"/>
                <a:cs typeface="IBM Plex Sans Condensed"/>
                <a:sym typeface="IBM Plex Sans Condensed"/>
              </a:rPr>
              <a:t>les </a:t>
            </a:r>
            <a:r>
              <a:rPr lang="en-US" spc="2" dirty="0" err="1">
                <a:solidFill>
                  <a:srgbClr val="0070C0"/>
                </a:solidFill>
                <a:latin typeface="Georgia" panose="02040502050405020303" pitchFamily="18" charset="0"/>
                <a:ea typeface="IBM Plex Sans Condensed"/>
                <a:cs typeface="IBM Plex Sans Condensed"/>
                <a:sym typeface="IBM Plex Sans Condensed"/>
              </a:rPr>
              <a:t>méthodes</a:t>
            </a:r>
            <a:r>
              <a:rPr lang="en-US" spc="2" dirty="0">
                <a:solidFill>
                  <a:srgbClr val="0070C0"/>
                </a:solidFill>
                <a:latin typeface="Georgia" panose="02040502050405020303" pitchFamily="18" charset="0"/>
                <a:ea typeface="IBM Plex Sans Condensed"/>
                <a:cs typeface="IBM Plex Sans Condensed"/>
                <a:sym typeface="IBM Plex Sans Condensed"/>
              </a:rPr>
              <a:t> et les engagements qui font du SNT </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un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syndicat</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résolument</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tourné</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vers</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 </a:t>
            </a:r>
            <a:r>
              <a:rPr lang="en-US" spc="2" dirty="0" err="1">
                <a:solidFill>
                  <a:schemeClr val="accent6">
                    <a:lumMod val="75000"/>
                  </a:schemeClr>
                </a:solidFill>
                <a:latin typeface="Georgia" panose="02040502050405020303" pitchFamily="18" charset="0"/>
                <a:ea typeface="IBM Plex Sans Condensed"/>
                <a:cs typeface="IBM Plex Sans Condensed"/>
                <a:sym typeface="IBM Plex Sans Condensed"/>
              </a:rPr>
              <a:t>l’avenir</a:t>
            </a:r>
            <a:r>
              <a:rPr lang="en-US" spc="2" dirty="0">
                <a:solidFill>
                  <a:schemeClr val="accent6">
                    <a:lumMod val="75000"/>
                  </a:schemeClr>
                </a:solidFill>
                <a:latin typeface="Georgia" panose="02040502050405020303" pitchFamily="18" charset="0"/>
                <a:ea typeface="IBM Plex Sans Condensed"/>
                <a:cs typeface="IBM Plex Sans Condensed"/>
                <a:sym typeface="IBM Plex Sans Condensed"/>
              </a:rPr>
              <a: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0"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924702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1" name="Rectangle 1"/>
          <p:cNvSpPr>
            <a:spLocks noChangeArrowheads="1"/>
          </p:cNvSpPr>
          <p:nvPr/>
        </p:nvSpPr>
        <p:spPr bwMode="auto">
          <a:xfrm>
            <a:off x="1085196" y="2756269"/>
            <a:ext cx="783020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kumimoji="0" lang="fr-FR" altLang="fr-FR" sz="1800" b="0" i="0" u="none" strike="noStrike" cap="none" normalizeH="0" baseline="0" dirty="0" smtClean="0">
                <a:ln>
                  <a:noFill/>
                </a:ln>
                <a:solidFill>
                  <a:srgbClr val="0070C0"/>
                </a:solidFill>
                <a:effectLst/>
                <a:latin typeface="Georgia" panose="02040502050405020303" pitchFamily="18" charset="0"/>
              </a:rPr>
              <a:t>Pour mieux nous connaitre et comprendre les enjeux de ces prochaines élections,</a:t>
            </a:r>
            <a:r>
              <a:rPr lang="fr-FR" altLang="fr-FR" dirty="0">
                <a:latin typeface="Georgia" panose="02040502050405020303" pitchFamily="18" charset="0"/>
              </a:rPr>
              <a:t> </a:t>
            </a:r>
            <a:r>
              <a:rPr lang="fr-FR" altLang="fr-FR" dirty="0">
                <a:solidFill>
                  <a:srgbClr val="0070C0"/>
                </a:solidFill>
                <a:latin typeface="Georgia" panose="02040502050405020303" pitchFamily="18" charset="0"/>
              </a:rPr>
              <a:t>nous allons vous présenter derrière ces quelques pages, </a:t>
            </a:r>
            <a:r>
              <a:rPr lang="fr-FR" altLang="fr-FR" b="1" dirty="0" smtClean="0">
                <a:solidFill>
                  <a:schemeClr val="accent6">
                    <a:lumMod val="75000"/>
                  </a:schemeClr>
                </a:solidFill>
                <a:latin typeface="Georgia" panose="02040502050405020303" pitchFamily="18" charset="0"/>
              </a:rPr>
              <a:t>les </a:t>
            </a:r>
            <a:r>
              <a:rPr lang="fr-FR" altLang="fr-FR" b="1" dirty="0">
                <a:solidFill>
                  <a:schemeClr val="accent6">
                    <a:lumMod val="75000"/>
                  </a:schemeClr>
                </a:solidFill>
                <a:latin typeface="Georgia" panose="02040502050405020303" pitchFamily="18" charset="0"/>
              </a:rPr>
              <a:t>particularités de la fonction publique territoriale.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chemeClr val="accent6">
                    <a:lumMod val="75000"/>
                  </a:schemeClr>
                </a:solidFill>
                <a:effectLst/>
                <a:latin typeface="Georgia" panose="02040502050405020303" pitchFamily="18" charset="0"/>
              </a:rPr>
              <a:t> </a:t>
            </a:r>
          </a:p>
        </p:txBody>
      </p:sp>
      <p:sp>
        <p:nvSpPr>
          <p:cNvPr id="14"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14821363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633615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70C0"/>
                </a:solidFill>
                <a:effectLst/>
                <a:latin typeface="Arial" panose="020B0604020202020204" pitchFamily="34" charset="0"/>
              </a:rPr>
              <a:t>UN TERRITOIRE ÉLECTORAL EN FORME D’ARCHIPEL</a:t>
            </a: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33989725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633615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70C0"/>
                </a:solidFill>
                <a:effectLst/>
                <a:latin typeface="Arial" panose="020B0604020202020204" pitchFamily="34" charset="0"/>
              </a:rPr>
              <a:t>UN TERRITOIRE ÉLECTORAL EN FORME D’ARCHIPEL</a:t>
            </a:r>
          </a:p>
        </p:txBody>
      </p:sp>
      <p:sp>
        <p:nvSpPr>
          <p:cNvPr id="8" name="Rectangle 7"/>
          <p:cNvSpPr/>
          <p:nvPr/>
        </p:nvSpPr>
        <p:spPr>
          <a:xfrm>
            <a:off x="230691" y="1859537"/>
            <a:ext cx="4866460" cy="369332"/>
          </a:xfrm>
          <a:prstGeom prst="rect">
            <a:avLst/>
          </a:prstGeom>
        </p:spPr>
        <p:txBody>
          <a:bodyPr wrap="none">
            <a:spAutoFit/>
          </a:bodyPr>
          <a:lstStyle/>
          <a:p>
            <a:r>
              <a:rPr lang="fr-FR" b="1" dirty="0">
                <a:solidFill>
                  <a:srgbClr val="231F20"/>
                </a:solidFill>
              </a:rPr>
              <a:t>Une grande diversité des employeurs territoriaux</a:t>
            </a:r>
            <a:endParaRPr lang="fr-FR" dirty="0"/>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36965910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633615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70C0"/>
                </a:solidFill>
                <a:effectLst/>
                <a:latin typeface="Arial" panose="020B0604020202020204" pitchFamily="34" charset="0"/>
              </a:rPr>
              <a:t>UN TERRITOIRE ÉLECTORAL EN FORME D’ARCHIPEL</a:t>
            </a:r>
          </a:p>
        </p:txBody>
      </p:sp>
      <p:sp>
        <p:nvSpPr>
          <p:cNvPr id="8" name="Rectangle 7"/>
          <p:cNvSpPr/>
          <p:nvPr/>
        </p:nvSpPr>
        <p:spPr>
          <a:xfrm>
            <a:off x="230691" y="1859537"/>
            <a:ext cx="4866460" cy="369332"/>
          </a:xfrm>
          <a:prstGeom prst="rect">
            <a:avLst/>
          </a:prstGeom>
        </p:spPr>
        <p:txBody>
          <a:bodyPr wrap="none">
            <a:spAutoFit/>
          </a:bodyPr>
          <a:lstStyle/>
          <a:p>
            <a:r>
              <a:rPr lang="fr-FR" b="1" dirty="0">
                <a:solidFill>
                  <a:srgbClr val="231F20"/>
                </a:solidFill>
              </a:rPr>
              <a:t>Une grande diversité des employeurs territoriaux</a:t>
            </a:r>
            <a:endParaRPr lang="fr-FR" dirty="0"/>
          </a:p>
        </p:txBody>
      </p:sp>
      <p:sp>
        <p:nvSpPr>
          <p:cNvPr id="10" name="Rectangle 1"/>
          <p:cNvSpPr>
            <a:spLocks noChangeArrowheads="1"/>
          </p:cNvSpPr>
          <p:nvPr/>
        </p:nvSpPr>
        <p:spPr bwMode="auto">
          <a:xfrm>
            <a:off x="914400" y="2133600"/>
            <a:ext cx="7541709"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just" eaLnBrk="0" fontAlgn="base" hangingPunct="0">
              <a:spcBef>
                <a:spcPct val="0"/>
              </a:spcBef>
              <a:spcAft>
                <a:spcPct val="0"/>
              </a:spcAft>
              <a:buFont typeface="Arial" panose="020B0604020202020204" pitchFamily="34" charset="0"/>
              <a:buChar char="•"/>
            </a:pPr>
            <a:r>
              <a:rPr kumimoji="0" lang="fr-FR" altLang="fr-FR" sz="1800" b="0" i="0" u="none" strike="noStrike" cap="none" normalizeH="0" baseline="0" dirty="0" smtClean="0">
                <a:ln>
                  <a:noFill/>
                </a:ln>
                <a:solidFill>
                  <a:srgbClr val="0070C0"/>
                </a:solidFill>
                <a:effectLst/>
                <a:latin typeface="Georgia" panose="02040502050405020303" pitchFamily="18" charset="0"/>
              </a:rPr>
              <a:t>La France compte 13 régions métropolitaines et 4 régions d’Outre mer (Guyane, Guadeloupe, Martinique et Réunion). </a:t>
            </a:r>
            <a:r>
              <a:rPr lang="fr-FR" dirty="0">
                <a:solidFill>
                  <a:srgbClr val="0070C0"/>
                </a:solidFill>
                <a:latin typeface="Georgia" panose="02040502050405020303" pitchFamily="18" charset="0"/>
              </a:rPr>
              <a:t>La France est divisée en </a:t>
            </a:r>
            <a:r>
              <a:rPr lang="fr-FR" b="1" dirty="0">
                <a:solidFill>
                  <a:schemeClr val="accent6">
                    <a:lumMod val="75000"/>
                  </a:schemeClr>
                </a:solidFill>
                <a:latin typeface="Georgia" panose="02040502050405020303" pitchFamily="18" charset="0"/>
              </a:rPr>
              <a:t>101 départements, dont 4 d’Outre mer</a:t>
            </a:r>
            <a:r>
              <a:rPr lang="fr-FR" dirty="0">
                <a:solidFill>
                  <a:schemeClr val="accent6">
                    <a:lumMod val="75000"/>
                  </a:schemeClr>
                </a:solidFill>
                <a:latin typeface="Georgia" panose="02040502050405020303" pitchFamily="18" charset="0"/>
              </a:rPr>
              <a:t>. </a:t>
            </a:r>
          </a:p>
          <a:p>
            <a:pPr marL="555625" indent="-285750" algn="just">
              <a:buFont typeface="Arial" panose="020B0604020202020204" pitchFamily="34" charset="0"/>
              <a:buChar char="•"/>
              <a:tabLst>
                <a:tab pos="539750" algn="l"/>
              </a:tabLst>
            </a:pPr>
            <a:endParaRPr lang="fr-FR" dirty="0" smtClean="0">
              <a:solidFill>
                <a:srgbClr val="0070C0"/>
              </a:solidFill>
              <a:latin typeface="Georgia" panose="02040502050405020303" pitchFamily="18" charset="0"/>
            </a:endParaRPr>
          </a:p>
          <a:p>
            <a:pPr marL="555625" indent="-555625" algn="just">
              <a:buFont typeface="Arial" panose="020B0604020202020204" pitchFamily="34" charset="0"/>
              <a:buChar char="•"/>
              <a:tabLst>
                <a:tab pos="182563" algn="l"/>
              </a:tabLst>
            </a:pPr>
            <a:endParaRPr lang="fr-FR" dirty="0">
              <a:solidFill>
                <a:srgbClr val="0070C0"/>
              </a:solidFill>
              <a:latin typeface="Georgia" panose="02040502050405020303" pitchFamily="18" charset="0"/>
            </a:endParaRPr>
          </a:p>
          <a:p>
            <a:pPr marL="285750" lvl="0" indent="-285750" algn="just" eaLnBrk="0" fontAlgn="base" hangingPunct="0">
              <a:spcBef>
                <a:spcPct val="0"/>
              </a:spcBef>
              <a:spcAft>
                <a:spcPct val="0"/>
              </a:spcAft>
              <a:buFont typeface="Arial" panose="020B0604020202020204" pitchFamily="34" charset="0"/>
              <a:buChar char="•"/>
              <a:tabLst>
                <a:tab pos="539750" algn="l"/>
              </a:tabLst>
            </a:pPr>
            <a:endParaRPr kumimoji="0" lang="fr-FR" altLang="fr-FR" sz="1800" b="0" i="0" u="none" strike="noStrike" cap="none" normalizeH="0" baseline="0" dirty="0" smtClean="0">
              <a:ln>
                <a:noFill/>
              </a:ln>
              <a:solidFill>
                <a:srgbClr val="0070C0"/>
              </a:solidFill>
              <a:effectLst/>
              <a:latin typeface="Georgia" panose="02040502050405020303"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chemeClr val="tx1"/>
              </a:solidFill>
              <a:effectLst/>
              <a:latin typeface="Georgia" panose="02040502050405020303"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chemeClr val="tx1"/>
              </a:solidFill>
              <a:effectLst/>
              <a:latin typeface="Georgia" panose="02040502050405020303" pitchFamily="18"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42232013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633615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70C0"/>
                </a:solidFill>
                <a:effectLst/>
                <a:latin typeface="Arial" panose="020B0604020202020204" pitchFamily="34" charset="0"/>
              </a:rPr>
              <a:t>UN TERRITOIRE ÉLECTORAL EN FORME D’ARCHIPEL</a:t>
            </a:r>
          </a:p>
        </p:txBody>
      </p:sp>
      <p:sp>
        <p:nvSpPr>
          <p:cNvPr id="8" name="Rectangle 7"/>
          <p:cNvSpPr/>
          <p:nvPr/>
        </p:nvSpPr>
        <p:spPr>
          <a:xfrm>
            <a:off x="230691" y="1859537"/>
            <a:ext cx="4866460" cy="369332"/>
          </a:xfrm>
          <a:prstGeom prst="rect">
            <a:avLst/>
          </a:prstGeom>
        </p:spPr>
        <p:txBody>
          <a:bodyPr wrap="none">
            <a:spAutoFit/>
          </a:bodyPr>
          <a:lstStyle/>
          <a:p>
            <a:r>
              <a:rPr lang="fr-FR" b="1" dirty="0">
                <a:solidFill>
                  <a:srgbClr val="231F20"/>
                </a:solidFill>
              </a:rPr>
              <a:t>Une grande diversité des employeurs territoriaux</a:t>
            </a:r>
            <a:endParaRPr lang="fr-FR" dirty="0"/>
          </a:p>
        </p:txBody>
      </p:sp>
      <p:sp>
        <p:nvSpPr>
          <p:cNvPr id="10" name="Rectangle 1"/>
          <p:cNvSpPr>
            <a:spLocks noChangeArrowheads="1"/>
          </p:cNvSpPr>
          <p:nvPr/>
        </p:nvSpPr>
        <p:spPr bwMode="auto">
          <a:xfrm>
            <a:off x="838200" y="2169096"/>
            <a:ext cx="7541709" cy="4231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just" eaLnBrk="0" fontAlgn="base" hangingPunct="0">
              <a:spcBef>
                <a:spcPts val="600"/>
              </a:spcBef>
              <a:spcAft>
                <a:spcPts val="600"/>
              </a:spcAft>
              <a:buFont typeface="Arial" panose="020B0604020202020204" pitchFamily="34" charset="0"/>
              <a:buChar char="•"/>
            </a:pPr>
            <a:r>
              <a:rPr kumimoji="0" lang="fr-FR" altLang="fr-FR" sz="1800" b="0" i="0" u="none" strike="noStrike" cap="none" normalizeH="0" baseline="0" dirty="0" smtClean="0">
                <a:ln>
                  <a:noFill/>
                </a:ln>
                <a:solidFill>
                  <a:srgbClr val="0070C0"/>
                </a:solidFill>
                <a:effectLst/>
                <a:latin typeface="Georgia" panose="02040502050405020303" pitchFamily="18" charset="0"/>
              </a:rPr>
              <a:t>La France compte 13 régions métropolitaines et 4 régions d’Outre mer (Guyane, Guadeloupe, Martinique et Réunion). </a:t>
            </a:r>
            <a:r>
              <a:rPr lang="fr-FR" dirty="0">
                <a:solidFill>
                  <a:srgbClr val="0070C0"/>
                </a:solidFill>
                <a:latin typeface="Georgia" panose="02040502050405020303" pitchFamily="18" charset="0"/>
              </a:rPr>
              <a:t>La France est divisée en </a:t>
            </a:r>
            <a:r>
              <a:rPr lang="fr-FR" b="1" dirty="0">
                <a:solidFill>
                  <a:schemeClr val="accent6">
                    <a:lumMod val="75000"/>
                  </a:schemeClr>
                </a:solidFill>
                <a:latin typeface="Georgia" panose="02040502050405020303" pitchFamily="18" charset="0"/>
              </a:rPr>
              <a:t>101 départements, dont 4 d’Outre mer</a:t>
            </a:r>
            <a:r>
              <a:rPr lang="fr-FR" dirty="0">
                <a:solidFill>
                  <a:schemeClr val="accent6">
                    <a:lumMod val="75000"/>
                  </a:schemeClr>
                </a:solidFill>
                <a:latin typeface="Georgia" panose="02040502050405020303" pitchFamily="18" charset="0"/>
              </a:rPr>
              <a:t>. </a:t>
            </a:r>
          </a:p>
          <a:p>
            <a:pPr marL="285750" lvl="0" indent="-285750" algn="just" eaLnBrk="0" fontAlgn="base" hangingPunct="0">
              <a:spcBef>
                <a:spcPts val="600"/>
              </a:spcBef>
              <a:spcAft>
                <a:spcPts val="600"/>
              </a:spcAft>
              <a:buFont typeface="Arial" panose="020B0604020202020204" pitchFamily="34" charset="0"/>
              <a:buChar char="•"/>
            </a:pPr>
            <a:r>
              <a:rPr lang="fr-FR" b="1" dirty="0" smtClean="0">
                <a:solidFill>
                  <a:schemeClr val="accent6">
                    <a:lumMod val="75000"/>
                  </a:schemeClr>
                </a:solidFill>
                <a:latin typeface="Georgia" panose="02040502050405020303" pitchFamily="18" charset="0"/>
              </a:rPr>
              <a:t>Plus </a:t>
            </a:r>
            <a:r>
              <a:rPr lang="fr-FR" b="1" dirty="0">
                <a:solidFill>
                  <a:schemeClr val="accent6">
                    <a:lumMod val="75000"/>
                  </a:schemeClr>
                </a:solidFill>
                <a:latin typeface="Georgia" panose="02040502050405020303" pitchFamily="18" charset="0"/>
              </a:rPr>
              <a:t>de 36 000 commune</a:t>
            </a:r>
            <a:r>
              <a:rPr lang="fr-FR" dirty="0">
                <a:solidFill>
                  <a:schemeClr val="accent6">
                    <a:lumMod val="75000"/>
                  </a:schemeClr>
                </a:solidFill>
                <a:latin typeface="Georgia" panose="02040502050405020303" pitchFamily="18" charset="0"/>
              </a:rPr>
              <a:t>s </a:t>
            </a:r>
            <a:r>
              <a:rPr lang="fr-FR" dirty="0">
                <a:solidFill>
                  <a:srgbClr val="0070C0"/>
                </a:solidFill>
                <a:latin typeface="Georgia" panose="02040502050405020303" pitchFamily="18" charset="0"/>
              </a:rPr>
              <a:t>découpent le territoire, auxquelles il faut ajouter</a:t>
            </a:r>
            <a:r>
              <a:rPr lang="fr-FR" b="1" dirty="0">
                <a:solidFill>
                  <a:srgbClr val="0070C0"/>
                </a:solidFill>
                <a:latin typeface="Georgia" panose="02040502050405020303" pitchFamily="18" charset="0"/>
              </a:rPr>
              <a:t> </a:t>
            </a:r>
            <a:r>
              <a:rPr lang="fr-FR" b="1" dirty="0">
                <a:solidFill>
                  <a:schemeClr val="accent6">
                    <a:lumMod val="75000"/>
                  </a:schemeClr>
                </a:solidFill>
                <a:latin typeface="Georgia" panose="02040502050405020303" pitchFamily="18" charset="0"/>
              </a:rPr>
              <a:t>10 318 intercommunalités</a:t>
            </a:r>
            <a:r>
              <a:rPr lang="fr-FR" dirty="0">
                <a:solidFill>
                  <a:schemeClr val="accent6">
                    <a:lumMod val="75000"/>
                  </a:schemeClr>
                </a:solidFill>
                <a:latin typeface="Georgia" panose="02040502050405020303" pitchFamily="18" charset="0"/>
              </a:rPr>
              <a:t> </a:t>
            </a:r>
            <a:r>
              <a:rPr lang="fr-FR" i="1" dirty="0">
                <a:solidFill>
                  <a:srgbClr val="0070C0"/>
                </a:solidFill>
                <a:latin typeface="Georgia" panose="02040502050405020303" pitchFamily="18" charset="0"/>
              </a:rPr>
              <a:t>(1 253 </a:t>
            </a:r>
            <a:r>
              <a:rPr lang="fr-FR" i="1" dirty="0" smtClean="0">
                <a:solidFill>
                  <a:srgbClr val="0070C0"/>
                </a:solidFill>
                <a:latin typeface="Georgia" panose="02040502050405020303" pitchFamily="18" charset="0"/>
              </a:rPr>
              <a:t>EPCI </a:t>
            </a:r>
            <a:r>
              <a:rPr lang="fr-FR" i="1" dirty="0">
                <a:solidFill>
                  <a:srgbClr val="0070C0"/>
                </a:solidFill>
                <a:latin typeface="Georgia" panose="02040502050405020303" pitchFamily="18" charset="0"/>
              </a:rPr>
              <a:t>à fiscalité propre et 9 065 syndicats ou autres groupements). </a:t>
            </a:r>
            <a:endParaRPr lang="fr-FR" i="1" dirty="0" smtClean="0">
              <a:solidFill>
                <a:srgbClr val="0070C0"/>
              </a:solidFill>
              <a:latin typeface="Georgia" panose="02040502050405020303" pitchFamily="18" charset="0"/>
            </a:endParaRPr>
          </a:p>
          <a:p>
            <a:pPr marL="285750" indent="-15875" algn="just">
              <a:spcBef>
                <a:spcPts val="600"/>
              </a:spcBef>
              <a:spcAft>
                <a:spcPts val="600"/>
              </a:spcAft>
              <a:tabLst>
                <a:tab pos="539750" algn="l"/>
              </a:tabLst>
            </a:pPr>
            <a:r>
              <a:rPr lang="fr-FR" dirty="0" smtClean="0">
                <a:solidFill>
                  <a:srgbClr val="0070C0"/>
                </a:solidFill>
                <a:latin typeface="Georgia" panose="02040502050405020303" pitchFamily="18" charset="0"/>
              </a:rPr>
              <a:t>Le </a:t>
            </a:r>
            <a:r>
              <a:rPr lang="fr-FR" dirty="0">
                <a:solidFill>
                  <a:srgbClr val="0070C0"/>
                </a:solidFill>
                <a:latin typeface="Georgia" panose="02040502050405020303" pitchFamily="18" charset="0"/>
              </a:rPr>
              <a:t>nombre d’EPCI à fiscalité propre se compose de 21 métropoles, </a:t>
            </a:r>
            <a:r>
              <a:rPr lang="fr-FR" dirty="0" smtClean="0">
                <a:solidFill>
                  <a:srgbClr val="0070C0"/>
                </a:solidFill>
                <a:latin typeface="Georgia" panose="02040502050405020303" pitchFamily="18" charset="0"/>
              </a:rPr>
              <a:t>14 </a:t>
            </a:r>
            <a:r>
              <a:rPr lang="fr-FR" dirty="0">
                <a:solidFill>
                  <a:srgbClr val="0070C0"/>
                </a:solidFill>
                <a:latin typeface="Georgia" panose="02040502050405020303" pitchFamily="18" charset="0"/>
              </a:rPr>
              <a:t>communautés urbaines, 223 communautés d’agglomération et 995 communautés de communes. </a:t>
            </a:r>
            <a:endParaRPr lang="fr-FR" dirty="0" smtClean="0">
              <a:solidFill>
                <a:srgbClr val="0070C0"/>
              </a:solidFill>
              <a:latin typeface="Georgia" panose="02040502050405020303" pitchFamily="18" charset="0"/>
            </a:endParaRPr>
          </a:p>
          <a:p>
            <a:pPr marL="555625" indent="-555625" algn="just">
              <a:spcBef>
                <a:spcPts val="600"/>
              </a:spcBef>
              <a:spcAft>
                <a:spcPts val="600"/>
              </a:spcAft>
              <a:buFont typeface="Arial" panose="020B0604020202020204" pitchFamily="34" charset="0"/>
              <a:buChar char="•"/>
              <a:tabLst>
                <a:tab pos="182563" algn="l"/>
              </a:tabLst>
            </a:pPr>
            <a:endParaRPr lang="fr-FR" dirty="0">
              <a:solidFill>
                <a:srgbClr val="0070C0"/>
              </a:solidFill>
              <a:latin typeface="Georgia" panose="02040502050405020303" pitchFamily="18" charset="0"/>
            </a:endParaRPr>
          </a:p>
          <a:p>
            <a:pPr marL="285750" lvl="0" indent="-285750" algn="just" eaLnBrk="0" fontAlgn="base" hangingPunct="0">
              <a:spcBef>
                <a:spcPct val="0"/>
              </a:spcBef>
              <a:spcAft>
                <a:spcPct val="0"/>
              </a:spcAft>
              <a:buFont typeface="Arial" panose="020B0604020202020204" pitchFamily="34" charset="0"/>
              <a:buChar char="•"/>
              <a:tabLst>
                <a:tab pos="539750" algn="l"/>
              </a:tabLst>
            </a:pPr>
            <a:endParaRPr kumimoji="0" lang="fr-FR" altLang="fr-FR" sz="1800" b="0" i="0" u="none" strike="noStrike" cap="none" normalizeH="0" baseline="0" dirty="0" smtClean="0">
              <a:ln>
                <a:noFill/>
              </a:ln>
              <a:solidFill>
                <a:srgbClr val="0070C0"/>
              </a:solidFill>
              <a:effectLst/>
              <a:latin typeface="Georgia" panose="02040502050405020303"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chemeClr val="tx1"/>
              </a:solidFill>
              <a:effectLst/>
              <a:latin typeface="Georgia" panose="02040502050405020303"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chemeClr val="tx1"/>
              </a:solidFill>
              <a:effectLst/>
              <a:latin typeface="Georgia" panose="02040502050405020303" pitchFamily="18"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8225744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633615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1" i="0" u="none" strike="noStrike" cap="none" normalizeH="0" baseline="0" dirty="0" smtClean="0">
                <a:ln>
                  <a:noFill/>
                </a:ln>
                <a:solidFill>
                  <a:srgbClr val="0070C0"/>
                </a:solidFill>
                <a:effectLst/>
                <a:latin typeface="Arial" panose="020B0604020202020204" pitchFamily="34" charset="0"/>
              </a:rPr>
              <a:t>UN TERRITOIRE ÉLECTORAL EN FORME D’ARCHIPEL</a:t>
            </a:r>
          </a:p>
        </p:txBody>
      </p:sp>
      <p:sp>
        <p:nvSpPr>
          <p:cNvPr id="8" name="Rectangle 7"/>
          <p:cNvSpPr/>
          <p:nvPr/>
        </p:nvSpPr>
        <p:spPr>
          <a:xfrm>
            <a:off x="230691" y="1859537"/>
            <a:ext cx="4866460" cy="369332"/>
          </a:xfrm>
          <a:prstGeom prst="rect">
            <a:avLst/>
          </a:prstGeom>
        </p:spPr>
        <p:txBody>
          <a:bodyPr wrap="none">
            <a:spAutoFit/>
          </a:bodyPr>
          <a:lstStyle/>
          <a:p>
            <a:r>
              <a:rPr lang="fr-FR" b="1" dirty="0">
                <a:solidFill>
                  <a:srgbClr val="231F20"/>
                </a:solidFill>
              </a:rPr>
              <a:t>Une grande diversité des employeurs territoriaux</a:t>
            </a:r>
            <a:endParaRPr lang="fr-FR" dirty="0"/>
          </a:p>
        </p:txBody>
      </p:sp>
      <p:sp>
        <p:nvSpPr>
          <p:cNvPr id="10" name="Rectangle 1"/>
          <p:cNvSpPr>
            <a:spLocks noChangeArrowheads="1"/>
          </p:cNvSpPr>
          <p:nvPr/>
        </p:nvSpPr>
        <p:spPr bwMode="auto">
          <a:xfrm>
            <a:off x="838200" y="2133600"/>
            <a:ext cx="7541709" cy="6863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just" eaLnBrk="0" fontAlgn="base" hangingPunct="0">
              <a:spcBef>
                <a:spcPts val="600"/>
              </a:spcBef>
              <a:spcAft>
                <a:spcPts val="600"/>
              </a:spcAft>
              <a:buFont typeface="Arial" panose="020B0604020202020204" pitchFamily="34" charset="0"/>
              <a:buChar char="•"/>
            </a:pPr>
            <a:r>
              <a:rPr kumimoji="0" lang="fr-FR" altLang="fr-FR" sz="1800" b="0" i="0" u="none" strike="noStrike" cap="none" normalizeH="0" baseline="0" dirty="0" smtClean="0">
                <a:ln>
                  <a:noFill/>
                </a:ln>
                <a:solidFill>
                  <a:srgbClr val="0070C0"/>
                </a:solidFill>
                <a:effectLst/>
                <a:latin typeface="Georgia" panose="02040502050405020303" pitchFamily="18" charset="0"/>
              </a:rPr>
              <a:t>La France compte 13 régions métropolitaines et 4 régions d’Outre mer (Guyane, Guadeloupe, Martinique et Réunion). </a:t>
            </a:r>
            <a:r>
              <a:rPr lang="fr-FR" dirty="0">
                <a:solidFill>
                  <a:srgbClr val="0070C0"/>
                </a:solidFill>
                <a:latin typeface="Georgia" panose="02040502050405020303" pitchFamily="18" charset="0"/>
              </a:rPr>
              <a:t>La France est divisée en </a:t>
            </a:r>
            <a:r>
              <a:rPr lang="fr-FR" b="1" dirty="0">
                <a:solidFill>
                  <a:schemeClr val="accent6">
                    <a:lumMod val="75000"/>
                  </a:schemeClr>
                </a:solidFill>
                <a:latin typeface="Georgia" panose="02040502050405020303" pitchFamily="18" charset="0"/>
              </a:rPr>
              <a:t>101 départements, dont 4 d’Outre mer</a:t>
            </a:r>
            <a:r>
              <a:rPr lang="fr-FR" dirty="0">
                <a:solidFill>
                  <a:schemeClr val="accent6">
                    <a:lumMod val="75000"/>
                  </a:schemeClr>
                </a:solidFill>
                <a:latin typeface="Georgia" panose="02040502050405020303" pitchFamily="18" charset="0"/>
              </a:rPr>
              <a:t>. </a:t>
            </a:r>
          </a:p>
          <a:p>
            <a:pPr marL="285750" lvl="0" indent="-285750" algn="just" eaLnBrk="0" fontAlgn="base" hangingPunct="0">
              <a:spcBef>
                <a:spcPts val="600"/>
              </a:spcBef>
              <a:spcAft>
                <a:spcPts val="600"/>
              </a:spcAft>
              <a:buFont typeface="Arial" panose="020B0604020202020204" pitchFamily="34" charset="0"/>
              <a:buChar char="•"/>
            </a:pPr>
            <a:r>
              <a:rPr lang="fr-FR" b="1" dirty="0" smtClean="0">
                <a:solidFill>
                  <a:schemeClr val="accent6">
                    <a:lumMod val="75000"/>
                  </a:schemeClr>
                </a:solidFill>
                <a:latin typeface="Georgia" panose="02040502050405020303" pitchFamily="18" charset="0"/>
              </a:rPr>
              <a:t>Plus </a:t>
            </a:r>
            <a:r>
              <a:rPr lang="fr-FR" b="1" dirty="0">
                <a:solidFill>
                  <a:schemeClr val="accent6">
                    <a:lumMod val="75000"/>
                  </a:schemeClr>
                </a:solidFill>
                <a:latin typeface="Georgia" panose="02040502050405020303" pitchFamily="18" charset="0"/>
              </a:rPr>
              <a:t>de 36 000 commune</a:t>
            </a:r>
            <a:r>
              <a:rPr lang="fr-FR" dirty="0">
                <a:solidFill>
                  <a:schemeClr val="accent6">
                    <a:lumMod val="75000"/>
                  </a:schemeClr>
                </a:solidFill>
                <a:latin typeface="Georgia" panose="02040502050405020303" pitchFamily="18" charset="0"/>
              </a:rPr>
              <a:t>s </a:t>
            </a:r>
            <a:r>
              <a:rPr lang="fr-FR" dirty="0">
                <a:solidFill>
                  <a:srgbClr val="0070C0"/>
                </a:solidFill>
                <a:latin typeface="Georgia" panose="02040502050405020303" pitchFamily="18" charset="0"/>
              </a:rPr>
              <a:t>découpent le territoire, auxquelles il faut ajouter</a:t>
            </a:r>
            <a:r>
              <a:rPr lang="fr-FR" b="1" dirty="0">
                <a:solidFill>
                  <a:srgbClr val="0070C0"/>
                </a:solidFill>
                <a:latin typeface="Georgia" panose="02040502050405020303" pitchFamily="18" charset="0"/>
              </a:rPr>
              <a:t> </a:t>
            </a:r>
            <a:r>
              <a:rPr lang="fr-FR" b="1" dirty="0">
                <a:solidFill>
                  <a:schemeClr val="accent6">
                    <a:lumMod val="75000"/>
                  </a:schemeClr>
                </a:solidFill>
                <a:latin typeface="Georgia" panose="02040502050405020303" pitchFamily="18" charset="0"/>
              </a:rPr>
              <a:t>10 318 intercommunalités</a:t>
            </a:r>
            <a:r>
              <a:rPr lang="fr-FR" dirty="0">
                <a:solidFill>
                  <a:schemeClr val="accent6">
                    <a:lumMod val="75000"/>
                  </a:schemeClr>
                </a:solidFill>
                <a:latin typeface="Georgia" panose="02040502050405020303" pitchFamily="18" charset="0"/>
              </a:rPr>
              <a:t> </a:t>
            </a:r>
            <a:r>
              <a:rPr lang="fr-FR" i="1" dirty="0">
                <a:solidFill>
                  <a:srgbClr val="0070C0"/>
                </a:solidFill>
                <a:latin typeface="Georgia" panose="02040502050405020303" pitchFamily="18" charset="0"/>
              </a:rPr>
              <a:t>(1 253 </a:t>
            </a:r>
            <a:r>
              <a:rPr lang="fr-FR" i="1" dirty="0" smtClean="0">
                <a:solidFill>
                  <a:srgbClr val="0070C0"/>
                </a:solidFill>
                <a:latin typeface="Georgia" panose="02040502050405020303" pitchFamily="18" charset="0"/>
              </a:rPr>
              <a:t>EPCI </a:t>
            </a:r>
            <a:r>
              <a:rPr lang="fr-FR" i="1" dirty="0">
                <a:solidFill>
                  <a:srgbClr val="0070C0"/>
                </a:solidFill>
                <a:latin typeface="Georgia" panose="02040502050405020303" pitchFamily="18" charset="0"/>
              </a:rPr>
              <a:t>à fiscalité propre et 9 065 syndicats ou autres groupements). </a:t>
            </a:r>
            <a:endParaRPr lang="fr-FR" i="1" dirty="0" smtClean="0">
              <a:solidFill>
                <a:srgbClr val="0070C0"/>
              </a:solidFill>
              <a:latin typeface="Georgia" panose="02040502050405020303" pitchFamily="18" charset="0"/>
            </a:endParaRPr>
          </a:p>
          <a:p>
            <a:pPr marL="285750" indent="-15875" algn="just">
              <a:spcBef>
                <a:spcPts val="600"/>
              </a:spcBef>
              <a:spcAft>
                <a:spcPts val="600"/>
              </a:spcAft>
              <a:tabLst>
                <a:tab pos="539750" algn="l"/>
              </a:tabLst>
            </a:pPr>
            <a:r>
              <a:rPr lang="fr-FR" dirty="0" smtClean="0">
                <a:solidFill>
                  <a:srgbClr val="0070C0"/>
                </a:solidFill>
                <a:latin typeface="Georgia" panose="02040502050405020303" pitchFamily="18" charset="0"/>
              </a:rPr>
              <a:t>Le </a:t>
            </a:r>
            <a:r>
              <a:rPr lang="fr-FR" dirty="0">
                <a:solidFill>
                  <a:srgbClr val="0070C0"/>
                </a:solidFill>
                <a:latin typeface="Georgia" panose="02040502050405020303" pitchFamily="18" charset="0"/>
              </a:rPr>
              <a:t>nombre d’EPCI à fiscalité propre se compose de 21 métropoles, </a:t>
            </a:r>
            <a:r>
              <a:rPr lang="fr-FR" dirty="0" smtClean="0">
                <a:solidFill>
                  <a:srgbClr val="0070C0"/>
                </a:solidFill>
                <a:latin typeface="Georgia" panose="02040502050405020303" pitchFamily="18" charset="0"/>
              </a:rPr>
              <a:t>14 </a:t>
            </a:r>
            <a:r>
              <a:rPr lang="fr-FR" dirty="0">
                <a:solidFill>
                  <a:srgbClr val="0070C0"/>
                </a:solidFill>
                <a:latin typeface="Georgia" panose="02040502050405020303" pitchFamily="18" charset="0"/>
              </a:rPr>
              <a:t>communautés urbaines, 223 communautés d’agglomération et 995 communautés de communes. </a:t>
            </a:r>
            <a:endParaRPr lang="fr-FR" dirty="0" smtClean="0">
              <a:solidFill>
                <a:srgbClr val="0070C0"/>
              </a:solidFill>
              <a:latin typeface="Georgia" panose="02040502050405020303" pitchFamily="18" charset="0"/>
            </a:endParaRPr>
          </a:p>
          <a:p>
            <a:pPr marL="285750" indent="-285750">
              <a:spcBef>
                <a:spcPts val="600"/>
              </a:spcBef>
              <a:spcAft>
                <a:spcPts val="600"/>
              </a:spcAft>
              <a:buFont typeface="Arial" panose="020B0604020202020204" pitchFamily="34" charset="0"/>
              <a:buChar char="•"/>
            </a:pPr>
            <a:r>
              <a:rPr lang="fr-FR" dirty="0" smtClean="0">
                <a:solidFill>
                  <a:srgbClr val="0070C0"/>
                </a:solidFill>
                <a:latin typeface="Georgia" panose="02040502050405020303" pitchFamily="18" charset="0"/>
              </a:rPr>
              <a:t>Dans </a:t>
            </a:r>
            <a:r>
              <a:rPr lang="fr-FR" dirty="0">
                <a:solidFill>
                  <a:srgbClr val="0070C0"/>
                </a:solidFill>
                <a:latin typeface="Georgia" panose="02040502050405020303" pitchFamily="18" charset="0"/>
              </a:rPr>
              <a:t>les communes on distingue </a:t>
            </a:r>
            <a:r>
              <a:rPr lang="fr-FR" b="1" dirty="0">
                <a:solidFill>
                  <a:schemeClr val="accent6">
                    <a:lumMod val="75000"/>
                  </a:schemeClr>
                </a:solidFill>
                <a:latin typeface="Georgia" panose="02040502050405020303" pitchFamily="18" charset="0"/>
              </a:rPr>
              <a:t>une filière particulière </a:t>
            </a:r>
            <a:r>
              <a:rPr lang="fr-FR" dirty="0">
                <a:solidFill>
                  <a:srgbClr val="0070C0"/>
                </a:solidFill>
                <a:latin typeface="Georgia" panose="02040502050405020303" pitchFamily="18" charset="0"/>
              </a:rPr>
              <a:t>: la Police Municipale qui de par son cœur de métier a des contraintes et des réglementations spécifiques. Cadre d’emploi qui existe dans les grandes communes. Dans les plus petites communes </a:t>
            </a:r>
            <a:r>
              <a:rPr lang="fr-FR" dirty="0" smtClean="0">
                <a:solidFill>
                  <a:srgbClr val="0070C0"/>
                </a:solidFill>
                <a:latin typeface="Georgia" panose="02040502050405020303" pitchFamily="18" charset="0"/>
              </a:rPr>
              <a:t>, les </a:t>
            </a:r>
            <a:r>
              <a:rPr lang="fr-FR" dirty="0">
                <a:solidFill>
                  <a:srgbClr val="0070C0"/>
                </a:solidFill>
                <a:latin typeface="Georgia" panose="02040502050405020303" pitchFamily="18" charset="0"/>
              </a:rPr>
              <a:t>Gardes Champêtres, dont l’emploi et le statut s’apparentent à la PM mais a quelques prérogatives supplémentaires. </a:t>
            </a:r>
          </a:p>
          <a:p>
            <a:pPr marL="555625" indent="-285750" algn="just">
              <a:spcBef>
                <a:spcPts val="600"/>
              </a:spcBef>
              <a:spcAft>
                <a:spcPts val="600"/>
              </a:spcAft>
              <a:buFont typeface="Arial" panose="020B0604020202020204" pitchFamily="34" charset="0"/>
              <a:buChar char="•"/>
              <a:tabLst>
                <a:tab pos="539750" algn="l"/>
              </a:tabLst>
            </a:pPr>
            <a:endParaRPr lang="fr-FR" dirty="0" smtClean="0">
              <a:solidFill>
                <a:srgbClr val="0070C0"/>
              </a:solidFill>
            </a:endParaRPr>
          </a:p>
          <a:p>
            <a:pPr marL="555625" indent="-555625" algn="just">
              <a:spcBef>
                <a:spcPts val="600"/>
              </a:spcBef>
              <a:spcAft>
                <a:spcPts val="600"/>
              </a:spcAft>
              <a:buFont typeface="Arial" panose="020B0604020202020204" pitchFamily="34" charset="0"/>
              <a:buChar char="•"/>
              <a:tabLst>
                <a:tab pos="182563" algn="l"/>
              </a:tabLst>
            </a:pPr>
            <a:endParaRPr lang="fr-FR" dirty="0">
              <a:solidFill>
                <a:srgbClr val="0070C0"/>
              </a:solidFill>
            </a:endParaRPr>
          </a:p>
          <a:p>
            <a:pPr marL="285750" lvl="0" indent="-285750" algn="just" eaLnBrk="0" fontAlgn="base" hangingPunct="0">
              <a:spcBef>
                <a:spcPts val="600"/>
              </a:spcBef>
              <a:spcAft>
                <a:spcPts val="600"/>
              </a:spcAft>
              <a:buFont typeface="Arial" panose="020B0604020202020204" pitchFamily="34" charset="0"/>
              <a:buChar char="•"/>
              <a:tabLst>
                <a:tab pos="539750" algn="l"/>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20203276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0" name="Rectangle 1"/>
          <p:cNvSpPr>
            <a:spLocks noChangeArrowheads="1"/>
          </p:cNvSpPr>
          <p:nvPr/>
        </p:nvSpPr>
        <p:spPr bwMode="auto">
          <a:xfrm>
            <a:off x="914400" y="2223701"/>
            <a:ext cx="7541709"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fr-FR" dirty="0">
                <a:solidFill>
                  <a:srgbClr val="0070C0"/>
                </a:solidFill>
              </a:rPr>
              <a:t>•</a:t>
            </a:r>
            <a:r>
              <a:rPr lang="fr-FR" b="1" dirty="0">
                <a:solidFill>
                  <a:srgbClr val="0070C0"/>
                </a:solidFill>
              </a:rPr>
              <a:t> </a:t>
            </a:r>
            <a:r>
              <a:rPr lang="fr-FR" b="1" dirty="0">
                <a:solidFill>
                  <a:schemeClr val="accent6">
                    <a:lumMod val="75000"/>
                  </a:schemeClr>
                </a:solidFill>
                <a:latin typeface="Georgia" panose="02040502050405020303" pitchFamily="18" charset="0"/>
              </a:rPr>
              <a:t>232 Offices Publics de l’Habitat (OPH)</a:t>
            </a:r>
            <a:r>
              <a:rPr lang="fr-FR" dirty="0">
                <a:solidFill>
                  <a:srgbClr val="0070C0"/>
                </a:solidFill>
                <a:latin typeface="Georgia" panose="02040502050405020303" pitchFamily="18" charset="0"/>
              </a:rPr>
              <a:t> qui emploient des salariés de droit privé et de droit public. </a:t>
            </a:r>
          </a:p>
          <a:p>
            <a:r>
              <a:rPr lang="fr-FR" dirty="0">
                <a:solidFill>
                  <a:srgbClr val="0070C0"/>
                </a:solidFill>
                <a:latin typeface="Georgia" panose="02040502050405020303" pitchFamily="18" charset="0"/>
              </a:rPr>
              <a:t>• Sans compter les </a:t>
            </a:r>
            <a:r>
              <a:rPr lang="fr-FR" b="1" dirty="0">
                <a:solidFill>
                  <a:schemeClr val="accent6">
                    <a:lumMod val="75000"/>
                  </a:schemeClr>
                </a:solidFill>
                <a:latin typeface="Georgia" panose="02040502050405020303" pitchFamily="18" charset="0"/>
              </a:rPr>
              <a:t>nombreux Etablissements Publics</a:t>
            </a:r>
            <a:r>
              <a:rPr lang="fr-FR" dirty="0">
                <a:solidFill>
                  <a:srgbClr val="0070C0"/>
                </a:solidFill>
                <a:latin typeface="Georgia" panose="02040502050405020303" pitchFamily="18" charset="0"/>
              </a:rPr>
              <a:t>, qui peuvent aussi employer des salariés de droit privé, ou de droit public. </a:t>
            </a:r>
          </a:p>
          <a:p>
            <a:r>
              <a:rPr lang="fr-FR" dirty="0">
                <a:solidFill>
                  <a:srgbClr val="0070C0"/>
                </a:solidFill>
                <a:latin typeface="Georgia" panose="02040502050405020303" pitchFamily="18" charset="0"/>
              </a:rPr>
              <a:t>• A la diversité des employeurs (taille, compétence) s’ajoute la diversité des métiers des </a:t>
            </a:r>
            <a:r>
              <a:rPr lang="fr-FR" b="1" dirty="0">
                <a:solidFill>
                  <a:schemeClr val="accent6">
                    <a:lumMod val="75000"/>
                  </a:schemeClr>
                </a:solidFill>
                <a:latin typeface="Georgia" panose="02040502050405020303" pitchFamily="18" charset="0"/>
              </a:rPr>
              <a:t>1 900 000 personnes employées par ces structures</a:t>
            </a:r>
            <a:endParaRPr lang="fr-FR" dirty="0">
              <a:solidFill>
                <a:schemeClr val="accent6">
                  <a:lumMod val="75000"/>
                </a:schemeClr>
              </a:solidFill>
              <a:latin typeface="Georgia" panose="02040502050405020303" pitchFamily="18" charset="0"/>
            </a:endParaRPr>
          </a:p>
          <a:p>
            <a:pPr marL="555625" indent="-285750" algn="just">
              <a:buFont typeface="Arial" panose="020B0604020202020204" pitchFamily="34" charset="0"/>
              <a:buChar char="•"/>
              <a:tabLst>
                <a:tab pos="539750" algn="l"/>
              </a:tabLst>
            </a:pPr>
            <a:endParaRPr lang="fr-FR" dirty="0" smtClean="0">
              <a:solidFill>
                <a:srgbClr val="0070C0"/>
              </a:solidFill>
            </a:endParaRPr>
          </a:p>
          <a:p>
            <a:pPr marL="555625" indent="-555625" algn="just">
              <a:buFont typeface="Arial" panose="020B0604020202020204" pitchFamily="34" charset="0"/>
              <a:buChar char="•"/>
              <a:tabLst>
                <a:tab pos="182563" algn="l"/>
              </a:tabLst>
            </a:pPr>
            <a:endParaRPr lang="fr-FR" dirty="0">
              <a:solidFill>
                <a:srgbClr val="0070C0"/>
              </a:solidFill>
            </a:endParaRPr>
          </a:p>
          <a:p>
            <a:pPr marL="285750" lvl="0" indent="-285750" algn="just" eaLnBrk="0" fontAlgn="base" hangingPunct="0">
              <a:spcBef>
                <a:spcPct val="0"/>
              </a:spcBef>
              <a:spcAft>
                <a:spcPct val="0"/>
              </a:spcAft>
              <a:buFont typeface="Arial" panose="020B0604020202020204" pitchFamily="34" charset="0"/>
              <a:buChar char="•"/>
              <a:tabLst>
                <a:tab pos="539750" algn="l"/>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32703332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1" name="Rectangle 10"/>
          <p:cNvSpPr/>
          <p:nvPr/>
        </p:nvSpPr>
        <p:spPr>
          <a:xfrm>
            <a:off x="2133600" y="5410200"/>
            <a:ext cx="6858000" cy="646331"/>
          </a:xfrm>
          <a:prstGeom prst="rect">
            <a:avLst/>
          </a:prstGeom>
        </p:spPr>
        <p:txBody>
          <a:bodyPr wrap="square">
            <a:spAutoFit/>
          </a:bodyPr>
          <a:lstStyle/>
          <a:p>
            <a:r>
              <a:rPr lang="fr-FR" b="1" dirty="0">
                <a:solidFill>
                  <a:schemeClr val="accent6">
                    <a:lumMod val="75000"/>
                  </a:schemeClr>
                </a:solidFill>
                <a:latin typeface="Georgia" panose="02040502050405020303" pitchFamily="18" charset="0"/>
              </a:rPr>
              <a:t>AU TOTAL </a:t>
            </a:r>
            <a:r>
              <a:rPr lang="fr-FR" b="1" dirty="0" smtClean="0">
                <a:solidFill>
                  <a:schemeClr val="accent6">
                    <a:lumMod val="75000"/>
                  </a:schemeClr>
                </a:solidFill>
                <a:latin typeface="Georgia" panose="02040502050405020303" pitchFamily="18" charset="0"/>
              </a:rPr>
              <a:t>: 47 </a:t>
            </a:r>
            <a:r>
              <a:rPr lang="fr-FR" b="1" dirty="0">
                <a:solidFill>
                  <a:schemeClr val="accent6">
                    <a:lumMod val="75000"/>
                  </a:schemeClr>
                </a:solidFill>
                <a:latin typeface="Georgia" panose="02040502050405020303" pitchFamily="18" charset="0"/>
              </a:rPr>
              <a:t>000 employeurs, chargés de l’organisation des élections professionnelles</a:t>
            </a:r>
            <a:endParaRPr lang="fr-FR" dirty="0">
              <a:solidFill>
                <a:schemeClr val="accent6">
                  <a:lumMod val="75000"/>
                </a:schemeClr>
              </a:solidFill>
              <a:latin typeface="Georgia" panose="02040502050405020303" pitchFamily="18" charset="0"/>
            </a:endParaRPr>
          </a:p>
        </p:txBody>
      </p:sp>
      <p:pic>
        <p:nvPicPr>
          <p:cNvPr id="12" name="Image 11"/>
          <p:cNvPicPr>
            <a:picLocks noChangeAspect="1"/>
          </p:cNvPicPr>
          <p:nvPr/>
        </p:nvPicPr>
        <p:blipFill>
          <a:blip r:embed="rId4"/>
          <a:stretch>
            <a:fillRect/>
          </a:stretch>
        </p:blipFill>
        <p:spPr>
          <a:xfrm>
            <a:off x="1981200" y="987107"/>
            <a:ext cx="5585374" cy="3909864"/>
          </a:xfrm>
          <a:prstGeom prst="rect">
            <a:avLst/>
          </a:prstGeom>
        </p:spPr>
      </p:pic>
      <p:sp>
        <p:nvSpPr>
          <p:cNvPr id="13"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9513031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76867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LA LIBRE ADMINISTRATION DES COLLECTIVITÉS TERRITORIALES </a:t>
            </a:r>
          </a:p>
        </p:txBody>
      </p:sp>
      <p:sp>
        <p:nvSpPr>
          <p:cNvPr id="8" name="Rectangle 7"/>
          <p:cNvSpPr/>
          <p:nvPr/>
        </p:nvSpPr>
        <p:spPr>
          <a:xfrm>
            <a:off x="230691" y="1859537"/>
            <a:ext cx="2671565" cy="369332"/>
          </a:xfrm>
          <a:prstGeom prst="rect">
            <a:avLst/>
          </a:prstGeom>
        </p:spPr>
        <p:txBody>
          <a:bodyPr wrap="none">
            <a:spAutoFit/>
          </a:bodyPr>
          <a:lstStyle/>
          <a:p>
            <a:r>
              <a:rPr lang="fr-FR" b="1" dirty="0">
                <a:solidFill>
                  <a:srgbClr val="231F20"/>
                </a:solidFill>
              </a:rPr>
              <a:t>(article 72 la Constitution)</a:t>
            </a:r>
          </a:p>
        </p:txBody>
      </p:sp>
      <p:sp>
        <p:nvSpPr>
          <p:cNvPr id="10" name="Rectangle 1"/>
          <p:cNvSpPr>
            <a:spLocks noChangeArrowheads="1"/>
          </p:cNvSpPr>
          <p:nvPr/>
        </p:nvSpPr>
        <p:spPr bwMode="auto">
          <a:xfrm>
            <a:off x="914400" y="2228869"/>
            <a:ext cx="7541709" cy="4632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Bef>
                <a:spcPts val="600"/>
              </a:spcBef>
              <a:spcAft>
                <a:spcPts val="600"/>
              </a:spcAft>
            </a:pPr>
            <a:r>
              <a:rPr lang="fr-FR" dirty="0" smtClean="0">
                <a:solidFill>
                  <a:srgbClr val="0070C0"/>
                </a:solidFill>
                <a:latin typeface="Georgia" panose="02040502050405020303" pitchFamily="18" charset="0"/>
              </a:rPr>
              <a:t>Ce </a:t>
            </a:r>
            <a:r>
              <a:rPr lang="fr-FR" dirty="0">
                <a:solidFill>
                  <a:srgbClr val="0070C0"/>
                </a:solidFill>
                <a:latin typeface="Georgia" panose="02040502050405020303" pitchFamily="18" charset="0"/>
              </a:rPr>
              <a:t>principe vient souvent freiner les principes édictés par le ministère de la FP. Il crée une mosaïque territoriale de l’application d’un texte donné</a:t>
            </a:r>
            <a:r>
              <a:rPr lang="fr-FR" dirty="0" smtClean="0">
                <a:solidFill>
                  <a:srgbClr val="0070C0"/>
                </a:solidFill>
                <a:latin typeface="Georgia" panose="02040502050405020303" pitchFamily="18" charset="0"/>
              </a:rPr>
              <a:t>.</a:t>
            </a:r>
          </a:p>
          <a:p>
            <a:pPr algn="just">
              <a:spcBef>
                <a:spcPts val="600"/>
              </a:spcBef>
              <a:spcAft>
                <a:spcPts val="600"/>
              </a:spcAft>
            </a:pPr>
            <a:r>
              <a:rPr lang="fr-FR" dirty="0" smtClean="0">
                <a:solidFill>
                  <a:srgbClr val="0070C0"/>
                </a:solidFill>
                <a:latin typeface="Georgia" panose="02040502050405020303" pitchFamily="18" charset="0"/>
              </a:rPr>
              <a:t>Par </a:t>
            </a:r>
            <a:r>
              <a:rPr lang="fr-FR" dirty="0">
                <a:solidFill>
                  <a:srgbClr val="0070C0"/>
                </a:solidFill>
                <a:latin typeface="Georgia" panose="02040502050405020303" pitchFamily="18" charset="0"/>
              </a:rPr>
              <a:t>exemple, la loi 2019 sur la transformation de la fonction publique, prévoit un changement dans l’application du droit de grève. Or, toutes les collectivités n’ont pas encore délibéré et certaines pratiquent encore l’ancien texte.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D’autres </a:t>
            </a:r>
            <a:r>
              <a:rPr lang="fr-FR" dirty="0">
                <a:solidFill>
                  <a:srgbClr val="0070C0"/>
                </a:solidFill>
                <a:latin typeface="Georgia" panose="02040502050405020303" pitchFamily="18" charset="0"/>
              </a:rPr>
              <a:t>appliquent un protocole qu’elles ont défini au sein du dialogue social et pour lequel elles ont pris ensuite une délibération. </a:t>
            </a:r>
            <a:r>
              <a:rPr lang="fr-FR" b="1" dirty="0">
                <a:solidFill>
                  <a:schemeClr val="accent6">
                    <a:lumMod val="75000"/>
                  </a:schemeClr>
                </a:solidFill>
                <a:latin typeface="Georgia" panose="02040502050405020303" pitchFamily="18" charset="0"/>
              </a:rPr>
              <a:t>Ce qui veut dire qu’un texte ne s’applique pas toujours de facto dans la fonction publique territoriale</a:t>
            </a:r>
            <a:r>
              <a:rPr lang="fr-FR" dirty="0">
                <a:solidFill>
                  <a:srgbClr val="0070C0"/>
                </a:solidFill>
                <a:latin typeface="Georgia" panose="02040502050405020303" pitchFamily="18" charset="0"/>
              </a:rPr>
              <a:t> et qu’il faut quelques fois aller devant le TA pour faire reconnaitre le défaut d’application d’un texte. </a:t>
            </a:r>
            <a:endParaRPr lang="fr-FR" dirty="0" smtClean="0">
              <a:solidFill>
                <a:srgbClr val="0070C0"/>
              </a:solidFill>
              <a:latin typeface="Georgia" panose="02040502050405020303" pitchFamily="18" charset="0"/>
            </a:endParaRPr>
          </a:p>
          <a:p>
            <a:pPr marL="555625" indent="-555625" algn="just">
              <a:buFont typeface="Arial" panose="020B0604020202020204" pitchFamily="34" charset="0"/>
              <a:buChar char="•"/>
              <a:tabLst>
                <a:tab pos="182563" algn="l"/>
              </a:tabLst>
            </a:pPr>
            <a:endParaRPr lang="fr-FR" dirty="0">
              <a:solidFill>
                <a:srgbClr val="0070C0"/>
              </a:solidFill>
            </a:endParaRPr>
          </a:p>
          <a:p>
            <a:pPr marL="285750" lvl="0" indent="-285750" algn="just" eaLnBrk="0" fontAlgn="base" hangingPunct="0">
              <a:spcBef>
                <a:spcPct val="0"/>
              </a:spcBef>
              <a:spcAft>
                <a:spcPct val="0"/>
              </a:spcAft>
              <a:buFont typeface="Arial" panose="020B0604020202020204" pitchFamily="34" charset="0"/>
              <a:buChar char="•"/>
              <a:tabLst>
                <a:tab pos="539750" algn="l"/>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3226107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76867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LA LIBRE ADMINISTRATION DES COLLECTIVITÉS TERRITORIALES </a:t>
            </a:r>
          </a:p>
        </p:txBody>
      </p:sp>
      <p:sp>
        <p:nvSpPr>
          <p:cNvPr id="8" name="Rectangle 7"/>
          <p:cNvSpPr/>
          <p:nvPr/>
        </p:nvSpPr>
        <p:spPr>
          <a:xfrm>
            <a:off x="230691" y="1859537"/>
            <a:ext cx="2671565" cy="369332"/>
          </a:xfrm>
          <a:prstGeom prst="rect">
            <a:avLst/>
          </a:prstGeom>
        </p:spPr>
        <p:txBody>
          <a:bodyPr wrap="none">
            <a:spAutoFit/>
          </a:bodyPr>
          <a:lstStyle/>
          <a:p>
            <a:r>
              <a:rPr lang="fr-FR" b="1" dirty="0">
                <a:solidFill>
                  <a:srgbClr val="231F20"/>
                </a:solidFill>
              </a:rPr>
              <a:t>(article 72 la Constitution)</a:t>
            </a:r>
          </a:p>
        </p:txBody>
      </p:sp>
      <p:sp>
        <p:nvSpPr>
          <p:cNvPr id="10" name="Rectangle 1"/>
          <p:cNvSpPr>
            <a:spLocks noChangeArrowheads="1"/>
          </p:cNvSpPr>
          <p:nvPr/>
        </p:nvSpPr>
        <p:spPr bwMode="auto">
          <a:xfrm>
            <a:off x="914400" y="3429000"/>
            <a:ext cx="7541709" cy="1554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Bef>
                <a:spcPts val="600"/>
              </a:spcBef>
              <a:spcAft>
                <a:spcPts val="600"/>
              </a:spcAft>
            </a:pPr>
            <a:r>
              <a:rPr lang="fr-FR" dirty="0">
                <a:solidFill>
                  <a:srgbClr val="0070C0"/>
                </a:solidFill>
                <a:latin typeface="Georgia" panose="02040502050405020303" pitchFamily="18" charset="0"/>
              </a:rPr>
              <a:t>La libre administration, </a:t>
            </a:r>
            <a:r>
              <a:rPr lang="fr-FR" b="1" dirty="0">
                <a:solidFill>
                  <a:schemeClr val="accent6">
                    <a:lumMod val="75000"/>
                  </a:schemeClr>
                </a:solidFill>
                <a:latin typeface="Georgia" panose="02040502050405020303" pitchFamily="18" charset="0"/>
              </a:rPr>
              <a:t>c’est aussi le libre choix entre le vote papier et le vote électronique</a:t>
            </a:r>
            <a:endParaRPr lang="fr-FR" b="1" dirty="0">
              <a:solidFill>
                <a:schemeClr val="accent6">
                  <a:lumMod val="75000"/>
                </a:schemeClr>
              </a:solidFill>
            </a:endParaRPr>
          </a:p>
          <a:p>
            <a:pPr marL="285750" lvl="0" indent="-285750" algn="just" eaLnBrk="0" fontAlgn="base" hangingPunct="0">
              <a:spcBef>
                <a:spcPct val="0"/>
              </a:spcBef>
              <a:spcAft>
                <a:spcPct val="0"/>
              </a:spcAft>
              <a:buFont typeface="Arial" panose="020B0604020202020204" pitchFamily="34" charset="0"/>
              <a:buChar char="•"/>
              <a:tabLst>
                <a:tab pos="539750" algn="l"/>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12937239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76867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LA LIBRE ADMINISTRATION DES COLLECTIVITÉS TERRITORIALES </a:t>
            </a:r>
          </a:p>
        </p:txBody>
      </p:sp>
      <p:sp>
        <p:nvSpPr>
          <p:cNvPr id="8" name="Rectangle 7"/>
          <p:cNvSpPr/>
          <p:nvPr/>
        </p:nvSpPr>
        <p:spPr>
          <a:xfrm>
            <a:off x="230691" y="1859537"/>
            <a:ext cx="2671565" cy="369332"/>
          </a:xfrm>
          <a:prstGeom prst="rect">
            <a:avLst/>
          </a:prstGeom>
        </p:spPr>
        <p:txBody>
          <a:bodyPr wrap="none">
            <a:spAutoFit/>
          </a:bodyPr>
          <a:lstStyle/>
          <a:p>
            <a:r>
              <a:rPr lang="fr-FR" b="1" dirty="0">
                <a:solidFill>
                  <a:srgbClr val="231F20"/>
                </a:solidFill>
              </a:rPr>
              <a:t>(article 72 la Constitution)</a:t>
            </a:r>
          </a:p>
        </p:txBody>
      </p:sp>
      <p:sp>
        <p:nvSpPr>
          <p:cNvPr id="10" name="Rectangle 1"/>
          <p:cNvSpPr>
            <a:spLocks noChangeArrowheads="1"/>
          </p:cNvSpPr>
          <p:nvPr/>
        </p:nvSpPr>
        <p:spPr bwMode="auto">
          <a:xfrm>
            <a:off x="914400" y="3429000"/>
            <a:ext cx="7541709" cy="1554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Bef>
                <a:spcPts val="600"/>
              </a:spcBef>
              <a:spcAft>
                <a:spcPts val="600"/>
              </a:spcAft>
            </a:pPr>
            <a:r>
              <a:rPr lang="fr-FR" dirty="0">
                <a:solidFill>
                  <a:srgbClr val="0070C0"/>
                </a:solidFill>
                <a:latin typeface="Georgia" panose="02040502050405020303" pitchFamily="18" charset="0"/>
              </a:rPr>
              <a:t>La libre administration, </a:t>
            </a:r>
            <a:r>
              <a:rPr lang="fr-FR" b="1" dirty="0">
                <a:solidFill>
                  <a:schemeClr val="accent6">
                    <a:lumMod val="75000"/>
                  </a:schemeClr>
                </a:solidFill>
                <a:latin typeface="Georgia" panose="02040502050405020303" pitchFamily="18" charset="0"/>
              </a:rPr>
              <a:t>c’est aussi le libre choix entre le vote papier et le vote électronique</a:t>
            </a:r>
            <a:endParaRPr lang="fr-FR" b="1" dirty="0">
              <a:solidFill>
                <a:schemeClr val="accent6">
                  <a:lumMod val="75000"/>
                </a:schemeClr>
              </a:solidFill>
            </a:endParaRPr>
          </a:p>
          <a:p>
            <a:pPr marL="285750" lvl="0" indent="-285750" algn="just" eaLnBrk="0" fontAlgn="base" hangingPunct="0">
              <a:spcBef>
                <a:spcPct val="0"/>
              </a:spcBef>
              <a:spcAft>
                <a:spcPct val="0"/>
              </a:spcAft>
              <a:buFont typeface="Arial" panose="020B0604020202020204" pitchFamily="34" charset="0"/>
              <a:buChar char="•"/>
              <a:tabLst>
                <a:tab pos="539750" algn="l"/>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30122184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76867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LA LIBRE ADMINISTRATION DES COLLECTIVITÉS TERRITORIALES </a:t>
            </a:r>
          </a:p>
        </p:txBody>
      </p:sp>
      <p:sp>
        <p:nvSpPr>
          <p:cNvPr id="8" name="Rectangle 7"/>
          <p:cNvSpPr/>
          <p:nvPr/>
        </p:nvSpPr>
        <p:spPr>
          <a:xfrm>
            <a:off x="230691" y="1859537"/>
            <a:ext cx="2671565" cy="369332"/>
          </a:xfrm>
          <a:prstGeom prst="rect">
            <a:avLst/>
          </a:prstGeom>
        </p:spPr>
        <p:txBody>
          <a:bodyPr wrap="none">
            <a:spAutoFit/>
          </a:bodyPr>
          <a:lstStyle/>
          <a:p>
            <a:r>
              <a:rPr lang="fr-FR" b="1" dirty="0">
                <a:solidFill>
                  <a:srgbClr val="231F20"/>
                </a:solidFill>
              </a:rPr>
              <a:t>(article 72 la Constitution)</a:t>
            </a:r>
          </a:p>
        </p:txBody>
      </p:sp>
      <p:sp>
        <p:nvSpPr>
          <p:cNvPr id="10" name="Rectangle 1"/>
          <p:cNvSpPr>
            <a:spLocks noChangeArrowheads="1"/>
          </p:cNvSpPr>
          <p:nvPr/>
        </p:nvSpPr>
        <p:spPr bwMode="auto">
          <a:xfrm>
            <a:off x="914400" y="3429000"/>
            <a:ext cx="7541709" cy="1554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spcBef>
                <a:spcPts val="600"/>
              </a:spcBef>
              <a:spcAft>
                <a:spcPts val="600"/>
              </a:spcAft>
            </a:pPr>
            <a:r>
              <a:rPr lang="fr-FR" dirty="0">
                <a:solidFill>
                  <a:srgbClr val="0070C0"/>
                </a:solidFill>
                <a:latin typeface="Georgia" panose="02040502050405020303" pitchFamily="18" charset="0"/>
              </a:rPr>
              <a:t>La libre administration, </a:t>
            </a:r>
            <a:r>
              <a:rPr lang="fr-FR" b="1" dirty="0">
                <a:solidFill>
                  <a:schemeClr val="accent6">
                    <a:lumMod val="75000"/>
                  </a:schemeClr>
                </a:solidFill>
                <a:latin typeface="Georgia" panose="02040502050405020303" pitchFamily="18" charset="0"/>
              </a:rPr>
              <a:t>c’est aussi le libre choix entre le vote papier et le vote électronique</a:t>
            </a:r>
            <a:endParaRPr lang="fr-FR" b="1" dirty="0">
              <a:solidFill>
                <a:schemeClr val="accent6">
                  <a:lumMod val="75000"/>
                </a:schemeClr>
              </a:solidFill>
            </a:endParaRPr>
          </a:p>
          <a:p>
            <a:pPr marL="285750" lvl="0" indent="-285750" algn="just" eaLnBrk="0" fontAlgn="base" hangingPunct="0">
              <a:spcBef>
                <a:spcPct val="0"/>
              </a:spcBef>
              <a:spcAft>
                <a:spcPct val="0"/>
              </a:spcAft>
              <a:buFont typeface="Arial" panose="020B0604020202020204" pitchFamily="34" charset="0"/>
              <a:buChar char="•"/>
              <a:tabLst>
                <a:tab pos="539750" algn="l"/>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fr-FR" altLang="fr-FR" sz="1800" b="0" i="0" u="none" strike="noStrike" cap="none" normalizeH="0" baseline="0" dirty="0" smtClean="0">
              <a:ln>
                <a:noFill/>
              </a:ln>
              <a:solidFill>
                <a:srgbClr val="0070C0"/>
              </a:solidFill>
              <a:effectLst/>
              <a:latin typeface="Arial" panose="020B0604020202020204" pitchFamily="34" charset="0"/>
            </a:endParaRPr>
          </a:p>
        </p:txBody>
      </p:sp>
    </p:spTree>
    <p:extLst>
      <p:ext uri="{BB962C8B-B14F-4D97-AF65-F5344CB8AC3E}">
        <p14:creationId xmlns:p14="http://schemas.microsoft.com/office/powerpoint/2010/main" val="37749651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556222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C’EST QUOI LA CAP ? COMMENT CA MARCHE ?</a:t>
            </a:r>
          </a:p>
        </p:txBody>
      </p:sp>
      <p:grpSp>
        <p:nvGrpSpPr>
          <p:cNvPr id="11" name="Group 3"/>
          <p:cNvGrpSpPr>
            <a:grpSpLocks noChangeAspect="1"/>
          </p:cNvGrpSpPr>
          <p:nvPr/>
        </p:nvGrpSpPr>
        <p:grpSpPr>
          <a:xfrm rot="-194220">
            <a:off x="2534817" y="233005"/>
            <a:ext cx="2913197" cy="2059917"/>
            <a:chOff x="0" y="0"/>
            <a:chExt cx="5665495" cy="4006063"/>
          </a:xfrm>
        </p:grpSpPr>
        <p:sp>
          <p:nvSpPr>
            <p:cNvPr id="12" name="Freeform 4"/>
            <p:cNvSpPr/>
            <p:nvPr/>
          </p:nvSpPr>
          <p:spPr>
            <a:xfrm>
              <a:off x="0" y="0"/>
              <a:ext cx="5665470" cy="4006088"/>
            </a:xfrm>
            <a:custGeom>
              <a:avLst/>
              <a:gdLst/>
              <a:ahLst/>
              <a:cxnLst/>
              <a:rect l="l" t="t" r="r" b="b"/>
              <a:pathLst>
                <a:path w="5665470" h="4006088">
                  <a:moveTo>
                    <a:pt x="2465705" y="0"/>
                  </a:moveTo>
                  <a:lnTo>
                    <a:pt x="0" y="508"/>
                  </a:lnTo>
                  <a:lnTo>
                    <a:pt x="0" y="27559"/>
                  </a:lnTo>
                  <a:lnTo>
                    <a:pt x="889" y="4006088"/>
                  </a:lnTo>
                  <a:lnTo>
                    <a:pt x="3580003" y="4005326"/>
                  </a:lnTo>
                  <a:lnTo>
                    <a:pt x="5665470" y="4004818"/>
                  </a:lnTo>
                  <a:lnTo>
                    <a:pt x="5665470" y="3947668"/>
                  </a:lnTo>
                  <a:lnTo>
                    <a:pt x="5664581" y="180975"/>
                  </a:lnTo>
                  <a:close/>
                </a:path>
              </a:pathLst>
            </a:custGeom>
            <a:blipFill>
              <a:blip r:embed="rId4"/>
              <a:stretch>
                <a:fillRect t="-18"/>
              </a:stretch>
            </a:blipFill>
          </p:spPr>
        </p:sp>
      </p:grpSp>
      <p:sp>
        <p:nvSpPr>
          <p:cNvPr id="14"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3276012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556222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C’EST QUOI LA CAP ? COMMENT CA MARCHE ?</a:t>
            </a:r>
          </a:p>
        </p:txBody>
      </p:sp>
      <p:grpSp>
        <p:nvGrpSpPr>
          <p:cNvPr id="11" name="Group 3"/>
          <p:cNvGrpSpPr>
            <a:grpSpLocks noChangeAspect="1"/>
          </p:cNvGrpSpPr>
          <p:nvPr/>
        </p:nvGrpSpPr>
        <p:grpSpPr>
          <a:xfrm rot="-194220">
            <a:off x="2534817" y="233005"/>
            <a:ext cx="2913197" cy="2059917"/>
            <a:chOff x="0" y="0"/>
            <a:chExt cx="5665495" cy="4006063"/>
          </a:xfrm>
        </p:grpSpPr>
        <p:sp>
          <p:nvSpPr>
            <p:cNvPr id="12" name="Freeform 4"/>
            <p:cNvSpPr/>
            <p:nvPr/>
          </p:nvSpPr>
          <p:spPr>
            <a:xfrm>
              <a:off x="0" y="0"/>
              <a:ext cx="5665470" cy="4006088"/>
            </a:xfrm>
            <a:custGeom>
              <a:avLst/>
              <a:gdLst/>
              <a:ahLst/>
              <a:cxnLst/>
              <a:rect l="l" t="t" r="r" b="b"/>
              <a:pathLst>
                <a:path w="5665470" h="4006088">
                  <a:moveTo>
                    <a:pt x="2465705" y="0"/>
                  </a:moveTo>
                  <a:lnTo>
                    <a:pt x="0" y="508"/>
                  </a:lnTo>
                  <a:lnTo>
                    <a:pt x="0" y="27559"/>
                  </a:lnTo>
                  <a:lnTo>
                    <a:pt x="889" y="4006088"/>
                  </a:lnTo>
                  <a:lnTo>
                    <a:pt x="3580003" y="4005326"/>
                  </a:lnTo>
                  <a:lnTo>
                    <a:pt x="5665470" y="4004818"/>
                  </a:lnTo>
                  <a:lnTo>
                    <a:pt x="5665470" y="3947668"/>
                  </a:lnTo>
                  <a:lnTo>
                    <a:pt x="5664581" y="180975"/>
                  </a:lnTo>
                  <a:close/>
                </a:path>
              </a:pathLst>
            </a:custGeom>
            <a:blipFill>
              <a:blip r:embed="rId4"/>
              <a:stretch>
                <a:fillRect t="-18"/>
              </a:stretch>
            </a:blipFill>
          </p:spPr>
        </p:sp>
      </p:grpSp>
      <p:sp>
        <p:nvSpPr>
          <p:cNvPr id="13" name="Rectangle 12"/>
          <p:cNvSpPr/>
          <p:nvPr/>
        </p:nvSpPr>
        <p:spPr>
          <a:xfrm>
            <a:off x="457200" y="2133600"/>
            <a:ext cx="8686800" cy="3600986"/>
          </a:xfrm>
          <a:prstGeom prst="rect">
            <a:avLst/>
          </a:prstGeom>
        </p:spPr>
        <p:txBody>
          <a:bodyPr wrap="square">
            <a:spAutoFit/>
          </a:bodyPr>
          <a:lstStyle/>
          <a:p>
            <a:pPr algn="just">
              <a:spcBef>
                <a:spcPts val="600"/>
              </a:spcBef>
              <a:spcAft>
                <a:spcPts val="600"/>
              </a:spcAft>
            </a:pPr>
            <a:r>
              <a:rPr lang="fr-FR" dirty="0">
                <a:solidFill>
                  <a:srgbClr val="0070C0"/>
                </a:solidFill>
                <a:latin typeface="Georgia" panose="02040502050405020303" pitchFamily="18" charset="0"/>
              </a:rPr>
              <a:t>Les CAP (Commissions administratives paritaires) ont été réformées en 2020.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Elles ne </a:t>
            </a:r>
            <a:r>
              <a:rPr lang="fr-FR" dirty="0">
                <a:solidFill>
                  <a:srgbClr val="0070C0"/>
                </a:solidFill>
                <a:latin typeface="Georgia" panose="02040502050405020303" pitchFamily="18" charset="0"/>
              </a:rPr>
              <a:t>sont plus compétentes en matière de mutation et de </a:t>
            </a:r>
            <a:r>
              <a:rPr lang="fr-FR" dirty="0" smtClean="0">
                <a:solidFill>
                  <a:srgbClr val="0070C0"/>
                </a:solidFill>
                <a:latin typeface="Georgia" panose="02040502050405020303" pitchFamily="18" charset="0"/>
              </a:rPr>
              <a:t>mobilité, ni en </a:t>
            </a:r>
            <a:r>
              <a:rPr lang="fr-FR" dirty="0">
                <a:solidFill>
                  <a:srgbClr val="0070C0"/>
                </a:solidFill>
                <a:latin typeface="Georgia" panose="02040502050405020303" pitchFamily="18" charset="0"/>
              </a:rPr>
              <a:t>matière d’avancement et de </a:t>
            </a:r>
            <a:r>
              <a:rPr lang="fr-FR" dirty="0" smtClean="0">
                <a:solidFill>
                  <a:srgbClr val="0070C0"/>
                </a:solidFill>
                <a:latin typeface="Georgia" panose="02040502050405020303" pitchFamily="18" charset="0"/>
              </a:rPr>
              <a:t>promotion</a:t>
            </a:r>
            <a:r>
              <a:rPr lang="fr-FR" dirty="0">
                <a:solidFill>
                  <a:srgbClr val="0070C0"/>
                </a:solidFill>
                <a:latin typeface="Georgia" panose="02040502050405020303" pitchFamily="18" charset="0"/>
              </a:rPr>
              <a:t> depuis le 1er janvier 2021,</a:t>
            </a:r>
            <a:r>
              <a:rPr lang="fr-FR" dirty="0" smtClean="0">
                <a:solidFill>
                  <a:srgbClr val="0070C0"/>
                </a:solidFill>
                <a:latin typeface="Georgia" panose="02040502050405020303" pitchFamily="18" charset="0"/>
              </a:rPr>
              <a:t>. </a:t>
            </a:r>
          </a:p>
          <a:p>
            <a:pPr algn="just">
              <a:spcBef>
                <a:spcPts val="600"/>
              </a:spcBef>
              <a:spcAft>
                <a:spcPts val="600"/>
              </a:spcAft>
            </a:pPr>
            <a:r>
              <a:rPr lang="fr-FR" dirty="0" smtClean="0">
                <a:solidFill>
                  <a:srgbClr val="0070C0"/>
                </a:solidFill>
                <a:latin typeface="Georgia" panose="02040502050405020303" pitchFamily="18" charset="0"/>
              </a:rPr>
              <a:t>Elles </a:t>
            </a:r>
            <a:r>
              <a:rPr lang="fr-FR" dirty="0">
                <a:solidFill>
                  <a:srgbClr val="0070C0"/>
                </a:solidFill>
                <a:latin typeface="Georgia" panose="02040502050405020303" pitchFamily="18" charset="0"/>
              </a:rPr>
              <a:t>sont réunies désormais </a:t>
            </a:r>
            <a:r>
              <a:rPr lang="fr-FR" b="1" dirty="0">
                <a:solidFill>
                  <a:schemeClr val="accent6">
                    <a:lumMod val="75000"/>
                  </a:schemeClr>
                </a:solidFill>
                <a:latin typeface="Georgia" panose="02040502050405020303" pitchFamily="18" charset="0"/>
              </a:rPr>
              <a:t>pour examiner les décisions individuelles défavorables aux agents</a:t>
            </a:r>
            <a:r>
              <a:rPr lang="fr-FR" dirty="0">
                <a:solidFill>
                  <a:srgbClr val="0070C0"/>
                </a:solidFill>
                <a:latin typeface="Georgia" panose="02040502050405020303" pitchFamily="18" charset="0"/>
              </a:rPr>
              <a:t> (refus de titularisation, en cas de licenciement, de refus de formation, de temps partiel ou de télétravail, discipline, etc.). L’attrait que représentait le syndicat qui siégeait en CAP et laissait espérer un appui pour les nominations à un grade supérieur n’existe plus.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Les </a:t>
            </a:r>
            <a:r>
              <a:rPr lang="fr-FR" dirty="0">
                <a:solidFill>
                  <a:srgbClr val="0070C0"/>
                </a:solidFill>
                <a:latin typeface="Georgia" panose="02040502050405020303" pitchFamily="18" charset="0"/>
              </a:rPr>
              <a:t>CAP sont gérées par les CDG pour les collectivités de moins de 350 agents (et plus si les collectivités le demandent) Les CCP créées depuis 2018 gèrent la situation des contractuels.</a:t>
            </a:r>
          </a:p>
        </p:txBody>
      </p:sp>
      <p:sp>
        <p:nvSpPr>
          <p:cNvPr id="14"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32529178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565193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C’EST QUOI </a:t>
            </a:r>
            <a:r>
              <a:rPr lang="fr-FR" altLang="fr-FR" b="1" dirty="0" smtClean="0">
                <a:solidFill>
                  <a:srgbClr val="0070C0"/>
                </a:solidFill>
                <a:latin typeface="Arial" panose="020B0604020202020204" pitchFamily="34" charset="0"/>
              </a:rPr>
              <a:t>UN </a:t>
            </a:r>
            <a:r>
              <a:rPr lang="fr-FR" altLang="fr-FR" b="1" dirty="0">
                <a:solidFill>
                  <a:srgbClr val="0070C0"/>
                </a:solidFill>
                <a:latin typeface="Arial" panose="020B0604020202020204" pitchFamily="34" charset="0"/>
              </a:rPr>
              <a:t>CDG ? COMMENT CA MARCHE ? </a:t>
            </a:r>
          </a:p>
        </p:txBody>
      </p:sp>
      <p:grpSp>
        <p:nvGrpSpPr>
          <p:cNvPr id="11" name="Group 3"/>
          <p:cNvGrpSpPr>
            <a:grpSpLocks noChangeAspect="1"/>
          </p:cNvGrpSpPr>
          <p:nvPr/>
        </p:nvGrpSpPr>
        <p:grpSpPr>
          <a:xfrm rot="-194220">
            <a:off x="2534817" y="233005"/>
            <a:ext cx="2913197" cy="2059917"/>
            <a:chOff x="0" y="0"/>
            <a:chExt cx="5665495" cy="4006063"/>
          </a:xfrm>
        </p:grpSpPr>
        <p:sp>
          <p:nvSpPr>
            <p:cNvPr id="12" name="Freeform 4"/>
            <p:cNvSpPr/>
            <p:nvPr/>
          </p:nvSpPr>
          <p:spPr>
            <a:xfrm>
              <a:off x="0" y="0"/>
              <a:ext cx="5665470" cy="4006088"/>
            </a:xfrm>
            <a:custGeom>
              <a:avLst/>
              <a:gdLst/>
              <a:ahLst/>
              <a:cxnLst/>
              <a:rect l="l" t="t" r="r" b="b"/>
              <a:pathLst>
                <a:path w="5665470" h="4006088">
                  <a:moveTo>
                    <a:pt x="2465705" y="0"/>
                  </a:moveTo>
                  <a:lnTo>
                    <a:pt x="0" y="508"/>
                  </a:lnTo>
                  <a:lnTo>
                    <a:pt x="0" y="27559"/>
                  </a:lnTo>
                  <a:lnTo>
                    <a:pt x="889" y="4006088"/>
                  </a:lnTo>
                  <a:lnTo>
                    <a:pt x="3580003" y="4005326"/>
                  </a:lnTo>
                  <a:lnTo>
                    <a:pt x="5665470" y="4004818"/>
                  </a:lnTo>
                  <a:lnTo>
                    <a:pt x="5665470" y="3947668"/>
                  </a:lnTo>
                  <a:lnTo>
                    <a:pt x="5664581" y="180975"/>
                  </a:lnTo>
                  <a:close/>
                </a:path>
              </a:pathLst>
            </a:custGeom>
            <a:blipFill>
              <a:blip r:embed="rId4"/>
              <a:stretch>
                <a:fillRect t="-18"/>
              </a:stretch>
            </a:blipFill>
          </p:spPr>
        </p:sp>
      </p:grpSp>
      <p:sp>
        <p:nvSpPr>
          <p:cNvPr id="14"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9980619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569040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C’EST QUOI UN CDG ? COMMENT CA MARCHE ? </a:t>
            </a:r>
          </a:p>
        </p:txBody>
      </p:sp>
      <p:grpSp>
        <p:nvGrpSpPr>
          <p:cNvPr id="11" name="Group 3"/>
          <p:cNvGrpSpPr>
            <a:grpSpLocks noChangeAspect="1"/>
          </p:cNvGrpSpPr>
          <p:nvPr/>
        </p:nvGrpSpPr>
        <p:grpSpPr>
          <a:xfrm rot="-194220">
            <a:off x="2534817" y="233005"/>
            <a:ext cx="2913197" cy="2059917"/>
            <a:chOff x="0" y="0"/>
            <a:chExt cx="5665495" cy="4006063"/>
          </a:xfrm>
        </p:grpSpPr>
        <p:sp>
          <p:nvSpPr>
            <p:cNvPr id="12" name="Freeform 4"/>
            <p:cNvSpPr/>
            <p:nvPr/>
          </p:nvSpPr>
          <p:spPr>
            <a:xfrm>
              <a:off x="0" y="0"/>
              <a:ext cx="5665470" cy="4006088"/>
            </a:xfrm>
            <a:custGeom>
              <a:avLst/>
              <a:gdLst/>
              <a:ahLst/>
              <a:cxnLst/>
              <a:rect l="l" t="t" r="r" b="b"/>
              <a:pathLst>
                <a:path w="5665470" h="4006088">
                  <a:moveTo>
                    <a:pt x="2465705" y="0"/>
                  </a:moveTo>
                  <a:lnTo>
                    <a:pt x="0" y="508"/>
                  </a:lnTo>
                  <a:lnTo>
                    <a:pt x="0" y="27559"/>
                  </a:lnTo>
                  <a:lnTo>
                    <a:pt x="889" y="4006088"/>
                  </a:lnTo>
                  <a:lnTo>
                    <a:pt x="3580003" y="4005326"/>
                  </a:lnTo>
                  <a:lnTo>
                    <a:pt x="5665470" y="4004818"/>
                  </a:lnTo>
                  <a:lnTo>
                    <a:pt x="5665470" y="3947668"/>
                  </a:lnTo>
                  <a:lnTo>
                    <a:pt x="5664581" y="180975"/>
                  </a:lnTo>
                  <a:close/>
                </a:path>
              </a:pathLst>
            </a:custGeom>
            <a:blipFill>
              <a:blip r:embed="rId4"/>
              <a:stretch>
                <a:fillRect t="-18"/>
              </a:stretch>
            </a:blipFill>
          </p:spPr>
        </p:sp>
      </p:grpSp>
      <p:sp>
        <p:nvSpPr>
          <p:cNvPr id="13" name="Rectangle 12"/>
          <p:cNvSpPr/>
          <p:nvPr/>
        </p:nvSpPr>
        <p:spPr>
          <a:xfrm>
            <a:off x="457200" y="2133600"/>
            <a:ext cx="8686800" cy="4339650"/>
          </a:xfrm>
          <a:prstGeom prst="rect">
            <a:avLst/>
          </a:prstGeom>
        </p:spPr>
        <p:txBody>
          <a:bodyPr wrap="square">
            <a:spAutoFit/>
          </a:bodyPr>
          <a:lstStyle/>
          <a:p>
            <a:pPr algn="just">
              <a:spcBef>
                <a:spcPts val="600"/>
              </a:spcBef>
              <a:spcAft>
                <a:spcPts val="600"/>
              </a:spcAft>
            </a:pPr>
            <a:r>
              <a:rPr lang="fr-FR" dirty="0" smtClean="0">
                <a:solidFill>
                  <a:srgbClr val="0070C0"/>
                </a:solidFill>
                <a:latin typeface="Georgia" panose="02040502050405020303" pitchFamily="18" charset="0"/>
              </a:rPr>
              <a:t>Les </a:t>
            </a:r>
            <a:r>
              <a:rPr lang="fr-FR" dirty="0">
                <a:solidFill>
                  <a:srgbClr val="0070C0"/>
                </a:solidFill>
                <a:latin typeface="Georgia" panose="02040502050405020303" pitchFamily="18" charset="0"/>
              </a:rPr>
              <a:t>Centres De Gestion de la fonction publique territoriale </a:t>
            </a:r>
            <a:r>
              <a:rPr lang="fr-FR" b="1" dirty="0">
                <a:solidFill>
                  <a:schemeClr val="accent6">
                    <a:lumMod val="75000"/>
                  </a:schemeClr>
                </a:solidFill>
                <a:latin typeface="Georgia" panose="02040502050405020303" pitchFamily="18" charset="0"/>
              </a:rPr>
              <a:t>visent à favoriser une application uniforme du statut de la FPT. </a:t>
            </a:r>
            <a:endParaRPr lang="fr-FR" b="1" dirty="0" smtClean="0">
              <a:solidFill>
                <a:schemeClr val="accent6">
                  <a:lumMod val="75000"/>
                </a:schemeClr>
              </a:solidFill>
              <a:latin typeface="Georgia" panose="02040502050405020303" pitchFamily="18" charset="0"/>
            </a:endParaRPr>
          </a:p>
          <a:p>
            <a:pPr algn="just">
              <a:spcBef>
                <a:spcPts val="600"/>
              </a:spcBef>
              <a:spcAft>
                <a:spcPts val="600"/>
              </a:spcAft>
            </a:pPr>
            <a:r>
              <a:rPr lang="fr-FR" b="1" dirty="0" smtClean="0">
                <a:solidFill>
                  <a:schemeClr val="accent6">
                    <a:lumMod val="75000"/>
                  </a:schemeClr>
                </a:solidFill>
                <a:latin typeface="Georgia" panose="02040502050405020303" pitchFamily="18" charset="0"/>
              </a:rPr>
              <a:t>Un seul </a:t>
            </a:r>
            <a:r>
              <a:rPr lang="fr-FR" dirty="0" smtClean="0">
                <a:solidFill>
                  <a:srgbClr val="0070C0"/>
                </a:solidFill>
                <a:latin typeface="Georgia" panose="02040502050405020303" pitchFamily="18" charset="0"/>
              </a:rPr>
              <a:t>par Département.</a:t>
            </a:r>
          </a:p>
          <a:p>
            <a:pPr algn="just">
              <a:spcBef>
                <a:spcPts val="600"/>
              </a:spcBef>
              <a:spcAft>
                <a:spcPts val="600"/>
              </a:spcAft>
            </a:pPr>
            <a:r>
              <a:rPr lang="fr-FR" dirty="0">
                <a:solidFill>
                  <a:srgbClr val="0070C0"/>
                </a:solidFill>
                <a:latin typeface="Georgia" panose="02040502050405020303" pitchFamily="18" charset="0"/>
              </a:rPr>
              <a:t>Ils sont chargés de certaines missions en matière de recrutement et de gestion du personnel territorial.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a:solidFill>
                  <a:srgbClr val="0070C0"/>
                </a:solidFill>
                <a:latin typeface="Georgia" panose="02040502050405020303" pitchFamily="18" charset="0"/>
              </a:rPr>
              <a:t>Les collectivités non affiliées, donc essentiellement les plus importantes, assurent elles mêmes les missions dévolues aux centres de gestion par la loi.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Elles </a:t>
            </a:r>
            <a:r>
              <a:rPr lang="fr-FR" dirty="0">
                <a:solidFill>
                  <a:srgbClr val="0070C0"/>
                </a:solidFill>
                <a:latin typeface="Georgia" panose="02040502050405020303" pitchFamily="18" charset="0"/>
              </a:rPr>
              <a:t>peuvent toutefois choisir de recourir au centre de gestion de leur département. Pour les communes de moins de 350 employés : CAP </a:t>
            </a:r>
            <a:r>
              <a:rPr lang="fr-FR" dirty="0" smtClean="0">
                <a:solidFill>
                  <a:srgbClr val="0070C0"/>
                </a:solidFill>
                <a:latin typeface="Georgia" panose="02040502050405020303" pitchFamily="18" charset="0"/>
              </a:rPr>
              <a:t>sont </a:t>
            </a:r>
            <a:r>
              <a:rPr lang="fr-FR" dirty="0">
                <a:solidFill>
                  <a:srgbClr val="0070C0"/>
                </a:solidFill>
                <a:latin typeface="Georgia" panose="02040502050405020303" pitchFamily="18" charset="0"/>
              </a:rPr>
              <a:t>organisés par le CDG.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Pour les communes de moins de 50 employés : CST sont organisés par le CDG.</a:t>
            </a:r>
          </a:p>
          <a:p>
            <a:pPr algn="just">
              <a:spcBef>
                <a:spcPts val="600"/>
              </a:spcBef>
              <a:spcAft>
                <a:spcPts val="600"/>
              </a:spcAft>
            </a:pPr>
            <a:r>
              <a:rPr lang="fr-FR" dirty="0" smtClean="0">
                <a:solidFill>
                  <a:srgbClr val="0070C0"/>
                </a:solidFill>
                <a:latin typeface="Georgia" panose="02040502050405020303" pitchFamily="18" charset="0"/>
              </a:rPr>
              <a:t>Au </a:t>
            </a:r>
            <a:r>
              <a:rPr lang="fr-FR" dirty="0">
                <a:solidFill>
                  <a:srgbClr val="0070C0"/>
                </a:solidFill>
                <a:latin typeface="Georgia" panose="02040502050405020303" pitchFamily="18" charset="0"/>
              </a:rPr>
              <a:t>delà </a:t>
            </a:r>
            <a:r>
              <a:rPr lang="fr-FR" dirty="0" smtClean="0">
                <a:solidFill>
                  <a:srgbClr val="0070C0"/>
                </a:solidFill>
                <a:latin typeface="Georgia" panose="02040502050405020303" pitchFamily="18" charset="0"/>
              </a:rPr>
              <a:t>de 50 ou </a:t>
            </a:r>
            <a:r>
              <a:rPr lang="fr-FR" dirty="0">
                <a:solidFill>
                  <a:srgbClr val="0070C0"/>
                </a:solidFill>
                <a:latin typeface="Georgia" panose="02040502050405020303" pitchFamily="18" charset="0"/>
              </a:rPr>
              <a:t>350 employés elles peuvent conventionner pour les deux instances ou pour l’une d’elle.</a:t>
            </a:r>
          </a:p>
        </p:txBody>
      </p:sp>
      <p:sp>
        <p:nvSpPr>
          <p:cNvPr id="14"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1106689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55621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C’EST QUOI </a:t>
            </a:r>
            <a:r>
              <a:rPr lang="fr-FR" altLang="fr-FR" b="1" dirty="0" smtClean="0">
                <a:solidFill>
                  <a:srgbClr val="0070C0"/>
                </a:solidFill>
                <a:latin typeface="Arial" panose="020B0604020202020204" pitchFamily="34" charset="0"/>
              </a:rPr>
              <a:t>LE CST? </a:t>
            </a:r>
            <a:r>
              <a:rPr lang="fr-FR" altLang="fr-FR" b="1" dirty="0">
                <a:solidFill>
                  <a:srgbClr val="0070C0"/>
                </a:solidFill>
                <a:latin typeface="Arial" panose="020B0604020202020204" pitchFamily="34" charset="0"/>
              </a:rPr>
              <a:t>COMMENT CA MARCHE ? </a:t>
            </a:r>
          </a:p>
        </p:txBody>
      </p:sp>
      <p:grpSp>
        <p:nvGrpSpPr>
          <p:cNvPr id="11" name="Group 3"/>
          <p:cNvGrpSpPr>
            <a:grpSpLocks noChangeAspect="1"/>
          </p:cNvGrpSpPr>
          <p:nvPr/>
        </p:nvGrpSpPr>
        <p:grpSpPr>
          <a:xfrm rot="-194220">
            <a:off x="2534817" y="233005"/>
            <a:ext cx="2913197" cy="2059917"/>
            <a:chOff x="0" y="0"/>
            <a:chExt cx="5665495" cy="4006063"/>
          </a:xfrm>
        </p:grpSpPr>
        <p:sp>
          <p:nvSpPr>
            <p:cNvPr id="12" name="Freeform 4"/>
            <p:cNvSpPr/>
            <p:nvPr/>
          </p:nvSpPr>
          <p:spPr>
            <a:xfrm>
              <a:off x="0" y="0"/>
              <a:ext cx="5665470" cy="4006088"/>
            </a:xfrm>
            <a:custGeom>
              <a:avLst/>
              <a:gdLst/>
              <a:ahLst/>
              <a:cxnLst/>
              <a:rect l="l" t="t" r="r" b="b"/>
              <a:pathLst>
                <a:path w="5665470" h="4006088">
                  <a:moveTo>
                    <a:pt x="2465705" y="0"/>
                  </a:moveTo>
                  <a:lnTo>
                    <a:pt x="0" y="508"/>
                  </a:lnTo>
                  <a:lnTo>
                    <a:pt x="0" y="27559"/>
                  </a:lnTo>
                  <a:lnTo>
                    <a:pt x="889" y="4006088"/>
                  </a:lnTo>
                  <a:lnTo>
                    <a:pt x="3580003" y="4005326"/>
                  </a:lnTo>
                  <a:lnTo>
                    <a:pt x="5665470" y="4004818"/>
                  </a:lnTo>
                  <a:lnTo>
                    <a:pt x="5665470" y="3947668"/>
                  </a:lnTo>
                  <a:lnTo>
                    <a:pt x="5664581" y="180975"/>
                  </a:lnTo>
                  <a:close/>
                </a:path>
              </a:pathLst>
            </a:custGeom>
            <a:blipFill>
              <a:blip r:embed="rId4"/>
              <a:stretch>
                <a:fillRect t="-18"/>
              </a:stretch>
            </a:blipFill>
          </p:spPr>
        </p:sp>
      </p:grpSp>
      <p:sp>
        <p:nvSpPr>
          <p:cNvPr id="14"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3457223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55621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C’EST QUOI </a:t>
            </a:r>
            <a:r>
              <a:rPr lang="fr-FR" altLang="fr-FR" b="1" dirty="0" smtClean="0">
                <a:solidFill>
                  <a:srgbClr val="0070C0"/>
                </a:solidFill>
                <a:latin typeface="Arial" panose="020B0604020202020204" pitchFamily="34" charset="0"/>
              </a:rPr>
              <a:t>LE CST? </a:t>
            </a:r>
            <a:r>
              <a:rPr lang="fr-FR" altLang="fr-FR" b="1" dirty="0">
                <a:solidFill>
                  <a:srgbClr val="0070C0"/>
                </a:solidFill>
                <a:latin typeface="Arial" panose="020B0604020202020204" pitchFamily="34" charset="0"/>
              </a:rPr>
              <a:t>COMMENT CA MARCHE ? </a:t>
            </a:r>
          </a:p>
        </p:txBody>
      </p:sp>
      <p:grpSp>
        <p:nvGrpSpPr>
          <p:cNvPr id="11" name="Group 3"/>
          <p:cNvGrpSpPr>
            <a:grpSpLocks noChangeAspect="1"/>
          </p:cNvGrpSpPr>
          <p:nvPr/>
        </p:nvGrpSpPr>
        <p:grpSpPr>
          <a:xfrm rot="-194220">
            <a:off x="2534817" y="233005"/>
            <a:ext cx="2913197" cy="2059917"/>
            <a:chOff x="0" y="0"/>
            <a:chExt cx="5665495" cy="4006063"/>
          </a:xfrm>
        </p:grpSpPr>
        <p:sp>
          <p:nvSpPr>
            <p:cNvPr id="12" name="Freeform 4"/>
            <p:cNvSpPr/>
            <p:nvPr/>
          </p:nvSpPr>
          <p:spPr>
            <a:xfrm>
              <a:off x="0" y="0"/>
              <a:ext cx="5665470" cy="4006088"/>
            </a:xfrm>
            <a:custGeom>
              <a:avLst/>
              <a:gdLst/>
              <a:ahLst/>
              <a:cxnLst/>
              <a:rect l="l" t="t" r="r" b="b"/>
              <a:pathLst>
                <a:path w="5665470" h="4006088">
                  <a:moveTo>
                    <a:pt x="2465705" y="0"/>
                  </a:moveTo>
                  <a:lnTo>
                    <a:pt x="0" y="508"/>
                  </a:lnTo>
                  <a:lnTo>
                    <a:pt x="0" y="27559"/>
                  </a:lnTo>
                  <a:lnTo>
                    <a:pt x="889" y="4006088"/>
                  </a:lnTo>
                  <a:lnTo>
                    <a:pt x="3580003" y="4005326"/>
                  </a:lnTo>
                  <a:lnTo>
                    <a:pt x="5665470" y="4004818"/>
                  </a:lnTo>
                  <a:lnTo>
                    <a:pt x="5665470" y="3947668"/>
                  </a:lnTo>
                  <a:lnTo>
                    <a:pt x="5664581" y="180975"/>
                  </a:lnTo>
                  <a:close/>
                </a:path>
              </a:pathLst>
            </a:custGeom>
            <a:blipFill>
              <a:blip r:embed="rId4"/>
              <a:stretch>
                <a:fillRect t="-18"/>
              </a:stretch>
            </a:blipFill>
          </p:spPr>
        </p:sp>
      </p:grpSp>
      <p:sp>
        <p:nvSpPr>
          <p:cNvPr id="13" name="Rectangle 12"/>
          <p:cNvSpPr/>
          <p:nvPr/>
        </p:nvSpPr>
        <p:spPr>
          <a:xfrm>
            <a:off x="457200" y="2133600"/>
            <a:ext cx="8686800" cy="3754874"/>
          </a:xfrm>
          <a:prstGeom prst="rect">
            <a:avLst/>
          </a:prstGeom>
        </p:spPr>
        <p:txBody>
          <a:bodyPr wrap="square">
            <a:spAutoFit/>
          </a:bodyPr>
          <a:lstStyle/>
          <a:p>
            <a:pPr algn="just">
              <a:spcBef>
                <a:spcPts val="600"/>
              </a:spcBef>
              <a:spcAft>
                <a:spcPts val="600"/>
              </a:spcAft>
            </a:pPr>
            <a:r>
              <a:rPr lang="fr-FR" dirty="0" smtClean="0">
                <a:solidFill>
                  <a:srgbClr val="0070C0"/>
                </a:solidFill>
                <a:latin typeface="Georgia" panose="02040502050405020303" pitchFamily="18" charset="0"/>
              </a:rPr>
              <a:t>Le </a:t>
            </a:r>
            <a:r>
              <a:rPr lang="fr-FR" dirty="0" smtClean="0">
                <a:solidFill>
                  <a:srgbClr val="0070C0"/>
                </a:solidFill>
                <a:latin typeface="Georgia" panose="02040502050405020303" pitchFamily="18" charset="0"/>
              </a:rPr>
              <a:t>CST ou </a:t>
            </a:r>
            <a:r>
              <a:rPr lang="fr-FR" dirty="0">
                <a:solidFill>
                  <a:srgbClr val="0070C0"/>
                </a:solidFill>
                <a:latin typeface="Georgia" panose="02040502050405020303" pitchFamily="18" charset="0"/>
              </a:rPr>
              <a:t>Comité Social Territorial (entité regroupant les anciens CT et CHSCT) a vu le jour après les élections professionnelles de décembre 2022.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C </a:t>
            </a:r>
            <a:r>
              <a:rPr lang="fr-FR" dirty="0">
                <a:solidFill>
                  <a:srgbClr val="0070C0"/>
                </a:solidFill>
                <a:latin typeface="Georgia" panose="02040502050405020303" pitchFamily="18" charset="0"/>
              </a:rPr>
              <a:t>’est l’instance du dialogue social, sur l’organisation du travail et les conditions d’hygiène et sécurité.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Il peut être </a:t>
            </a:r>
            <a:r>
              <a:rPr lang="fr-FR" b="1" dirty="0" smtClean="0">
                <a:solidFill>
                  <a:schemeClr val="accent6">
                    <a:lumMod val="75000"/>
                  </a:schemeClr>
                </a:solidFill>
                <a:latin typeface="Georgia" panose="02040502050405020303" pitchFamily="18" charset="0"/>
              </a:rPr>
              <a:t>scindé en deux entités</a:t>
            </a:r>
            <a:r>
              <a:rPr lang="fr-FR" dirty="0" smtClean="0">
                <a:solidFill>
                  <a:srgbClr val="0070C0"/>
                </a:solidFill>
                <a:latin typeface="Georgia" panose="02040502050405020303" pitchFamily="18" charset="0"/>
              </a:rPr>
              <a:t>, le CST et la F3SCT (Formation spécialisée en santé, sécurité et condition de travail).</a:t>
            </a:r>
          </a:p>
          <a:p>
            <a:pPr algn="just">
              <a:spcBef>
                <a:spcPts val="600"/>
              </a:spcBef>
              <a:spcAft>
                <a:spcPts val="600"/>
              </a:spcAft>
            </a:pPr>
            <a:r>
              <a:rPr lang="fr-FR" dirty="0" smtClean="0">
                <a:solidFill>
                  <a:srgbClr val="0070C0"/>
                </a:solidFill>
                <a:latin typeface="Georgia" panose="02040502050405020303" pitchFamily="18" charset="0"/>
              </a:rPr>
              <a:t>Les membres titulaires de la F3SCT sont mandatés par les syndicats et </a:t>
            </a:r>
            <a:r>
              <a:rPr lang="fr-FR" b="1" dirty="0" smtClean="0">
                <a:solidFill>
                  <a:schemeClr val="accent6">
                    <a:lumMod val="75000"/>
                  </a:schemeClr>
                </a:solidFill>
                <a:latin typeface="Georgia" panose="02040502050405020303" pitchFamily="18" charset="0"/>
              </a:rPr>
              <a:t>doivent être présent sur les listes électorales. </a:t>
            </a:r>
            <a:r>
              <a:rPr lang="fr-FR" dirty="0" smtClean="0">
                <a:solidFill>
                  <a:srgbClr val="0070C0"/>
                </a:solidFill>
                <a:latin typeface="Georgia" panose="02040502050405020303" pitchFamily="18" charset="0"/>
              </a:rPr>
              <a:t>Les suppléants sont proposés par les syndicats  parmi les agents de la collectivité (ils peuvent être 2 par titulaire)</a:t>
            </a:r>
            <a:endParaRPr lang="fr-FR" b="1" dirty="0" smtClean="0">
              <a:solidFill>
                <a:schemeClr val="accent6">
                  <a:lumMod val="75000"/>
                </a:schemeClr>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Pour </a:t>
            </a:r>
            <a:r>
              <a:rPr lang="fr-FR" dirty="0">
                <a:solidFill>
                  <a:srgbClr val="0070C0"/>
                </a:solidFill>
                <a:latin typeface="Georgia" panose="02040502050405020303" pitchFamily="18" charset="0"/>
              </a:rPr>
              <a:t>les collectivités de moins de </a:t>
            </a:r>
            <a:r>
              <a:rPr lang="fr-FR" dirty="0" smtClean="0">
                <a:solidFill>
                  <a:srgbClr val="0070C0"/>
                </a:solidFill>
                <a:latin typeface="Georgia" panose="02040502050405020303" pitchFamily="18" charset="0"/>
              </a:rPr>
              <a:t>50 </a:t>
            </a:r>
            <a:r>
              <a:rPr lang="fr-FR" dirty="0">
                <a:solidFill>
                  <a:srgbClr val="0070C0"/>
                </a:solidFill>
                <a:latin typeface="Georgia" panose="02040502050405020303" pitchFamily="18" charset="0"/>
              </a:rPr>
              <a:t>agents (et plus si les collectivités le demandent), les CST sont gérés par les CDG.</a:t>
            </a:r>
          </a:p>
        </p:txBody>
      </p:sp>
      <p:sp>
        <p:nvSpPr>
          <p:cNvPr id="14"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8287511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51706"/>
            <a:ext cx="648126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LES </a:t>
            </a:r>
            <a:r>
              <a:rPr lang="fr-FR" altLang="fr-FR" b="1" dirty="0">
                <a:solidFill>
                  <a:srgbClr val="0070C0"/>
                </a:solidFill>
                <a:latin typeface="Arial" panose="020B0604020202020204" pitchFamily="34" charset="0"/>
              </a:rPr>
              <a:t>CATEGORIES A B C </a:t>
            </a:r>
            <a:endParaRPr lang="fr-FR" altLang="fr-FR" b="1" dirty="0" smtClean="0">
              <a:solidFill>
                <a:srgbClr val="0070C0"/>
              </a:solidFill>
              <a:latin typeface="Arial" panose="020B0604020202020204" pitchFamily="34" charset="0"/>
            </a:endParaRPr>
          </a:p>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a:t>
            </a:r>
            <a:r>
              <a:rPr lang="fr-FR" altLang="fr-FR" b="1" dirty="0">
                <a:solidFill>
                  <a:srgbClr val="0070C0"/>
                </a:solidFill>
                <a:latin typeface="Arial" panose="020B0604020202020204" pitchFamily="34" charset="0"/>
              </a:rPr>
              <a:t>cadre, technicien, agent de maitrise, employé, agent, …) </a:t>
            </a:r>
          </a:p>
        </p:txBody>
      </p:sp>
      <p:pic>
        <p:nvPicPr>
          <p:cNvPr id="8" name="Image 7"/>
          <p:cNvPicPr>
            <a:picLocks noChangeAspect="1"/>
          </p:cNvPicPr>
          <p:nvPr/>
        </p:nvPicPr>
        <p:blipFill>
          <a:blip r:embed="rId4"/>
          <a:stretch>
            <a:fillRect/>
          </a:stretch>
        </p:blipFill>
        <p:spPr>
          <a:xfrm>
            <a:off x="533400" y="2286000"/>
            <a:ext cx="4197794" cy="4648200"/>
          </a:xfrm>
          <a:prstGeom prst="rect">
            <a:avLst/>
          </a:prstGeom>
        </p:spPr>
      </p:pic>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4" name="Freeform 11"/>
          <p:cNvSpPr/>
          <p:nvPr/>
        </p:nvSpPr>
        <p:spPr>
          <a:xfrm>
            <a:off x="6749651" y="952570"/>
            <a:ext cx="1600200" cy="1638230"/>
          </a:xfrm>
          <a:custGeom>
            <a:avLst/>
            <a:gdLst/>
            <a:ahLst/>
            <a:cxnLst/>
            <a:rect l="l" t="t" r="r" b="b"/>
            <a:pathLst>
              <a:path w="858673" h="880742">
                <a:moveTo>
                  <a:pt x="0" y="0"/>
                </a:moveTo>
                <a:lnTo>
                  <a:pt x="858673" y="0"/>
                </a:lnTo>
                <a:lnTo>
                  <a:pt x="858673" y="880742"/>
                </a:lnTo>
                <a:lnTo>
                  <a:pt x="0" y="880742"/>
                </a:lnTo>
                <a:lnTo>
                  <a:pt x="0" y="0"/>
                </a:lnTo>
                <a:close/>
              </a:path>
            </a:pathLst>
          </a:custGeom>
          <a:blipFill>
            <a:blip r:embed="rId5"/>
            <a:stretch>
              <a:fillRect/>
            </a:stretch>
          </a:blipFill>
        </p:spPr>
      </p:sp>
      <p:sp>
        <p:nvSpPr>
          <p:cNvPr id="15" name="Rectangle 14"/>
          <p:cNvSpPr/>
          <p:nvPr/>
        </p:nvSpPr>
        <p:spPr>
          <a:xfrm>
            <a:off x="4762533" y="3124200"/>
            <a:ext cx="4876800" cy="2308324"/>
          </a:xfrm>
          <a:prstGeom prst="rect">
            <a:avLst/>
          </a:prstGeom>
        </p:spPr>
        <p:txBody>
          <a:bodyPr>
            <a:spAutoFit/>
          </a:bodyPr>
          <a:lstStyle/>
          <a:p>
            <a:pPr algn="just"/>
            <a:r>
              <a:rPr lang="fr-FR" dirty="0" smtClean="0">
                <a:solidFill>
                  <a:srgbClr val="0070C0"/>
                </a:solidFill>
                <a:latin typeface="Georgia" panose="02040502050405020303" pitchFamily="18" charset="0"/>
              </a:rPr>
              <a:t>Dans </a:t>
            </a:r>
            <a:r>
              <a:rPr lang="fr-FR" dirty="0">
                <a:solidFill>
                  <a:srgbClr val="0070C0"/>
                </a:solidFill>
                <a:latin typeface="Georgia" panose="02040502050405020303" pitchFamily="18" charset="0"/>
              </a:rPr>
              <a:t>la FPT, on ne peut pas être catégoriel, et pour avoir un siège en CST, il faut beaucoup de </a:t>
            </a:r>
            <a:r>
              <a:rPr lang="fr-FR" dirty="0" smtClean="0">
                <a:solidFill>
                  <a:srgbClr val="0070C0"/>
                </a:solidFill>
                <a:latin typeface="Georgia" panose="02040502050405020303" pitchFamily="18" charset="0"/>
              </a:rPr>
              <a:t>voix. </a:t>
            </a:r>
          </a:p>
          <a:p>
            <a:pPr algn="just"/>
            <a:r>
              <a:rPr lang="fr-FR" dirty="0" smtClean="0">
                <a:solidFill>
                  <a:srgbClr val="0070C0"/>
                </a:solidFill>
                <a:latin typeface="Georgia" panose="02040502050405020303" pitchFamily="18" charset="0"/>
              </a:rPr>
              <a:t>Donc </a:t>
            </a:r>
            <a:r>
              <a:rPr lang="fr-FR" dirty="0">
                <a:solidFill>
                  <a:srgbClr val="0070C0"/>
                </a:solidFill>
                <a:latin typeface="Georgia" panose="02040502050405020303" pitchFamily="18" charset="0"/>
              </a:rPr>
              <a:t>il faut toucher les </a:t>
            </a:r>
            <a:r>
              <a:rPr lang="fr-FR" b="1" dirty="0">
                <a:solidFill>
                  <a:schemeClr val="accent6">
                    <a:lumMod val="75000"/>
                  </a:schemeClr>
                </a:solidFill>
                <a:latin typeface="Georgia" panose="02040502050405020303" pitchFamily="18" charset="0"/>
              </a:rPr>
              <a:t>Catégories C qui représentent parfois 80% des agents</a:t>
            </a:r>
            <a:r>
              <a:rPr lang="fr-FR" dirty="0">
                <a:solidFill>
                  <a:srgbClr val="0070C0"/>
                </a:solidFill>
                <a:latin typeface="Georgia" panose="02040502050405020303" pitchFamily="18" charset="0"/>
              </a:rPr>
              <a:t> dans les communes, </a:t>
            </a:r>
            <a:r>
              <a:rPr lang="fr-FR" dirty="0" smtClean="0">
                <a:solidFill>
                  <a:srgbClr val="0070C0"/>
                </a:solidFill>
                <a:latin typeface="Georgia" panose="02040502050405020303" pitchFamily="18" charset="0"/>
              </a:rPr>
              <a:t>moins </a:t>
            </a:r>
            <a:r>
              <a:rPr lang="fr-FR" dirty="0">
                <a:solidFill>
                  <a:srgbClr val="0070C0"/>
                </a:solidFill>
                <a:latin typeface="Georgia" panose="02040502050405020303" pitchFamily="18" charset="0"/>
              </a:rPr>
              <a:t>dans les autres collectivités (conseil départementaux, régionaux</a:t>
            </a:r>
            <a:r>
              <a:rPr lang="fr-FR" dirty="0" smtClean="0">
                <a:solidFill>
                  <a:srgbClr val="0070C0"/>
                </a:solidFill>
                <a:latin typeface="Georgia" panose="02040502050405020303" pitchFamily="18" charset="0"/>
              </a:rPr>
              <a:t>)</a:t>
            </a:r>
            <a:endParaRPr lang="fr-FR" dirty="0">
              <a:solidFill>
                <a:srgbClr val="0070C0"/>
              </a:solidFill>
              <a:latin typeface="Georgia" panose="02040502050405020303" pitchFamily="18" charset="0"/>
            </a:endParaRPr>
          </a:p>
        </p:txBody>
      </p:sp>
      <p:sp>
        <p:nvSpPr>
          <p:cNvPr id="16"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6" cstate="print"/>
            <a:stretch>
              <a:fillRect/>
            </a:stretch>
          </a:blipFill>
        </p:spPr>
      </p:sp>
    </p:spTree>
    <p:extLst>
      <p:ext uri="{BB962C8B-B14F-4D97-AF65-F5344CB8AC3E}">
        <p14:creationId xmlns:p14="http://schemas.microsoft.com/office/powerpoint/2010/main" val="26636654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51706"/>
            <a:ext cx="648126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LES </a:t>
            </a:r>
            <a:r>
              <a:rPr lang="fr-FR" altLang="fr-FR" b="1" dirty="0">
                <a:solidFill>
                  <a:srgbClr val="0070C0"/>
                </a:solidFill>
                <a:latin typeface="Arial" panose="020B0604020202020204" pitchFamily="34" charset="0"/>
              </a:rPr>
              <a:t>CATEGORIES A B C </a:t>
            </a:r>
            <a:endParaRPr lang="fr-FR" altLang="fr-FR" b="1" dirty="0" smtClean="0">
              <a:solidFill>
                <a:srgbClr val="0070C0"/>
              </a:solidFill>
              <a:latin typeface="Arial" panose="020B0604020202020204" pitchFamily="34" charset="0"/>
            </a:endParaRPr>
          </a:p>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a:t>
            </a:r>
            <a:r>
              <a:rPr lang="fr-FR" altLang="fr-FR" b="1" dirty="0">
                <a:solidFill>
                  <a:srgbClr val="0070C0"/>
                </a:solidFill>
                <a:latin typeface="Arial" panose="020B0604020202020204" pitchFamily="34" charset="0"/>
              </a:rPr>
              <a:t>cadre, technicien, agent de maitrise, employé, agent, …) </a:t>
            </a:r>
          </a:p>
        </p:txBody>
      </p:sp>
      <p:pic>
        <p:nvPicPr>
          <p:cNvPr id="8" name="Image 7"/>
          <p:cNvPicPr>
            <a:picLocks noChangeAspect="1"/>
          </p:cNvPicPr>
          <p:nvPr/>
        </p:nvPicPr>
        <p:blipFill>
          <a:blip r:embed="rId4"/>
          <a:stretch>
            <a:fillRect/>
          </a:stretch>
        </p:blipFill>
        <p:spPr>
          <a:xfrm>
            <a:off x="533400" y="2286000"/>
            <a:ext cx="4197794" cy="4648200"/>
          </a:xfrm>
          <a:prstGeom prst="rect">
            <a:avLst/>
          </a:prstGeom>
        </p:spPr>
      </p:pic>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4" name="Freeform 11"/>
          <p:cNvSpPr/>
          <p:nvPr/>
        </p:nvSpPr>
        <p:spPr>
          <a:xfrm>
            <a:off x="6749651" y="952570"/>
            <a:ext cx="1600200" cy="1638230"/>
          </a:xfrm>
          <a:custGeom>
            <a:avLst/>
            <a:gdLst/>
            <a:ahLst/>
            <a:cxnLst/>
            <a:rect l="l" t="t" r="r" b="b"/>
            <a:pathLst>
              <a:path w="858673" h="880742">
                <a:moveTo>
                  <a:pt x="0" y="0"/>
                </a:moveTo>
                <a:lnTo>
                  <a:pt x="858673" y="0"/>
                </a:lnTo>
                <a:lnTo>
                  <a:pt x="858673" y="880742"/>
                </a:lnTo>
                <a:lnTo>
                  <a:pt x="0" y="880742"/>
                </a:lnTo>
                <a:lnTo>
                  <a:pt x="0" y="0"/>
                </a:lnTo>
                <a:close/>
              </a:path>
            </a:pathLst>
          </a:custGeom>
          <a:blipFill>
            <a:blip r:embed="rId5"/>
            <a:stretch>
              <a:fillRect/>
            </a:stretch>
          </a:blipFill>
        </p:spPr>
      </p:sp>
      <p:sp>
        <p:nvSpPr>
          <p:cNvPr id="15" name="Rectangle 14"/>
          <p:cNvSpPr/>
          <p:nvPr/>
        </p:nvSpPr>
        <p:spPr>
          <a:xfrm>
            <a:off x="4762533" y="3234379"/>
            <a:ext cx="4876800" cy="3046988"/>
          </a:xfrm>
          <a:prstGeom prst="rect">
            <a:avLst/>
          </a:prstGeom>
        </p:spPr>
        <p:txBody>
          <a:bodyPr>
            <a:spAutoFit/>
          </a:bodyPr>
          <a:lstStyle/>
          <a:p>
            <a:pPr>
              <a:spcBef>
                <a:spcPts val="600"/>
              </a:spcBef>
              <a:spcAft>
                <a:spcPts val="600"/>
              </a:spcAft>
            </a:pPr>
            <a:r>
              <a:rPr lang="fr-FR" b="1" dirty="0" smtClean="0">
                <a:solidFill>
                  <a:schemeClr val="accent6">
                    <a:lumMod val="75000"/>
                  </a:schemeClr>
                </a:solidFill>
                <a:latin typeface="Georgia" panose="02040502050405020303" pitchFamily="18" charset="0"/>
              </a:rPr>
              <a:t>RAPPEL</a:t>
            </a:r>
            <a:endParaRPr lang="fr-FR" dirty="0" smtClean="0">
              <a:solidFill>
                <a:schemeClr val="accent6">
                  <a:lumMod val="75000"/>
                </a:schemeClr>
              </a:solidFill>
              <a:latin typeface="Georgia" panose="02040502050405020303" pitchFamily="18" charset="0"/>
            </a:endParaRPr>
          </a:p>
          <a:p>
            <a:pPr>
              <a:spcBef>
                <a:spcPts val="600"/>
              </a:spcBef>
              <a:spcAft>
                <a:spcPts val="600"/>
              </a:spcAft>
            </a:pPr>
            <a:r>
              <a:rPr lang="fr-FR" b="1" i="1" dirty="0" smtClean="0">
                <a:solidFill>
                  <a:schemeClr val="accent6">
                    <a:lumMod val="75000"/>
                  </a:schemeClr>
                </a:solidFill>
                <a:latin typeface="Georgia" panose="02040502050405020303" pitchFamily="18" charset="0"/>
              </a:rPr>
              <a:t>Catégorie </a:t>
            </a:r>
            <a:r>
              <a:rPr lang="fr-FR" b="1" i="1" dirty="0">
                <a:solidFill>
                  <a:schemeClr val="accent6">
                    <a:lumMod val="75000"/>
                  </a:schemeClr>
                </a:solidFill>
                <a:latin typeface="Georgia" panose="02040502050405020303" pitchFamily="18" charset="0"/>
              </a:rPr>
              <a:t>A</a:t>
            </a:r>
            <a:r>
              <a:rPr lang="fr-FR" i="1" dirty="0">
                <a:solidFill>
                  <a:srgbClr val="0070C0"/>
                </a:solidFill>
                <a:latin typeface="Georgia" panose="02040502050405020303" pitchFamily="18" charset="0"/>
              </a:rPr>
              <a:t> </a:t>
            </a:r>
            <a:r>
              <a:rPr lang="fr-FR" b="1" i="1" dirty="0">
                <a:solidFill>
                  <a:schemeClr val="accent6">
                    <a:lumMod val="75000"/>
                  </a:schemeClr>
                </a:solidFill>
                <a:latin typeface="Georgia" panose="02040502050405020303" pitchFamily="18" charset="0"/>
              </a:rPr>
              <a:t>:</a:t>
            </a:r>
            <a:r>
              <a:rPr lang="fr-FR" i="1" dirty="0">
                <a:solidFill>
                  <a:srgbClr val="0070C0"/>
                </a:solidFill>
                <a:latin typeface="Georgia" panose="02040502050405020303" pitchFamily="18" charset="0"/>
              </a:rPr>
              <a:t> agent d’encadrement </a:t>
            </a:r>
            <a:r>
              <a:rPr lang="fr-FR" dirty="0">
                <a:solidFill>
                  <a:srgbClr val="0070C0"/>
                </a:solidFill>
                <a:latin typeface="Georgia" panose="02040502050405020303" pitchFamily="18" charset="0"/>
              </a:rPr>
              <a:t>(Attaché, ingénieur, </a:t>
            </a:r>
            <a:r>
              <a:rPr lang="fr-FR" dirty="0" smtClean="0">
                <a:solidFill>
                  <a:srgbClr val="0070C0"/>
                </a:solidFill>
                <a:latin typeface="Georgia" panose="02040502050405020303" pitchFamily="18" charset="0"/>
              </a:rPr>
              <a:t>Puéricultrice, </a:t>
            </a:r>
            <a:r>
              <a:rPr lang="fr-FR" dirty="0">
                <a:solidFill>
                  <a:srgbClr val="0070C0"/>
                </a:solidFill>
                <a:latin typeface="Georgia" panose="02040502050405020303" pitchFamily="18" charset="0"/>
              </a:rPr>
              <a:t>...) </a:t>
            </a:r>
            <a:endParaRPr lang="fr-FR" dirty="0" smtClean="0">
              <a:solidFill>
                <a:srgbClr val="0070C0"/>
              </a:solidFill>
              <a:latin typeface="Georgia" panose="02040502050405020303" pitchFamily="18" charset="0"/>
            </a:endParaRPr>
          </a:p>
          <a:p>
            <a:pPr>
              <a:spcBef>
                <a:spcPts val="600"/>
              </a:spcBef>
              <a:spcAft>
                <a:spcPts val="600"/>
              </a:spcAft>
            </a:pPr>
            <a:r>
              <a:rPr lang="fr-FR" b="1" i="1" dirty="0" smtClean="0">
                <a:solidFill>
                  <a:schemeClr val="accent6">
                    <a:lumMod val="75000"/>
                  </a:schemeClr>
                </a:solidFill>
                <a:latin typeface="Georgia" panose="02040502050405020303" pitchFamily="18" charset="0"/>
              </a:rPr>
              <a:t>Catégorie </a:t>
            </a:r>
            <a:r>
              <a:rPr lang="fr-FR" b="1" i="1" dirty="0">
                <a:solidFill>
                  <a:schemeClr val="accent6">
                    <a:lumMod val="75000"/>
                  </a:schemeClr>
                </a:solidFill>
                <a:latin typeface="Georgia" panose="02040502050405020303" pitchFamily="18" charset="0"/>
              </a:rPr>
              <a:t>B : </a:t>
            </a:r>
            <a:r>
              <a:rPr lang="fr-FR" i="1" dirty="0">
                <a:solidFill>
                  <a:srgbClr val="0070C0"/>
                </a:solidFill>
                <a:latin typeface="Georgia" panose="02040502050405020303" pitchFamily="18" charset="0"/>
              </a:rPr>
              <a:t>encadrement intermédiaire</a:t>
            </a:r>
            <a:r>
              <a:rPr lang="fr-FR" dirty="0">
                <a:solidFill>
                  <a:srgbClr val="0070C0"/>
                </a:solidFill>
                <a:latin typeface="Georgia" panose="02040502050405020303" pitchFamily="18" charset="0"/>
              </a:rPr>
              <a:t> (Rédacteur, Technicien, Moniteur Educateur,...)</a:t>
            </a:r>
            <a:r>
              <a:rPr lang="fr-FR" i="1" dirty="0">
                <a:solidFill>
                  <a:srgbClr val="0070C0"/>
                </a:solidFill>
                <a:latin typeface="Georgia" panose="02040502050405020303" pitchFamily="18" charset="0"/>
              </a:rPr>
              <a:t> </a:t>
            </a:r>
            <a:endParaRPr lang="fr-FR" i="1" dirty="0" smtClean="0">
              <a:solidFill>
                <a:srgbClr val="0070C0"/>
              </a:solidFill>
              <a:latin typeface="Georgia" panose="02040502050405020303" pitchFamily="18" charset="0"/>
            </a:endParaRPr>
          </a:p>
          <a:p>
            <a:pPr>
              <a:spcBef>
                <a:spcPts val="600"/>
              </a:spcBef>
              <a:spcAft>
                <a:spcPts val="600"/>
              </a:spcAft>
            </a:pPr>
            <a:r>
              <a:rPr lang="fr-FR" b="1" i="1" dirty="0" smtClean="0">
                <a:solidFill>
                  <a:schemeClr val="accent6">
                    <a:lumMod val="75000"/>
                  </a:schemeClr>
                </a:solidFill>
                <a:latin typeface="Georgia" panose="02040502050405020303" pitchFamily="18" charset="0"/>
              </a:rPr>
              <a:t>Catégorie </a:t>
            </a:r>
            <a:r>
              <a:rPr lang="fr-FR" b="1" i="1" dirty="0">
                <a:solidFill>
                  <a:schemeClr val="accent6">
                    <a:lumMod val="75000"/>
                  </a:schemeClr>
                </a:solidFill>
                <a:latin typeface="Georgia" panose="02040502050405020303" pitchFamily="18" charset="0"/>
              </a:rPr>
              <a:t>C : </a:t>
            </a:r>
            <a:r>
              <a:rPr lang="fr-FR" i="1" dirty="0">
                <a:solidFill>
                  <a:srgbClr val="0070C0"/>
                </a:solidFill>
                <a:latin typeface="Georgia" panose="02040502050405020303" pitchFamily="18" charset="0"/>
              </a:rPr>
              <a:t>agent d’exécution</a:t>
            </a:r>
            <a:r>
              <a:rPr lang="fr-FR" dirty="0">
                <a:solidFill>
                  <a:srgbClr val="0070C0"/>
                </a:solidFill>
                <a:latin typeface="Georgia" panose="02040502050405020303" pitchFamily="18" charset="0"/>
              </a:rPr>
              <a:t> (Agent de Maîtrise, Adjoint Administratif, Adjoint Technique, Agent Social, ATSEM</a:t>
            </a:r>
            <a:r>
              <a:rPr lang="fr-FR" dirty="0" smtClean="0">
                <a:solidFill>
                  <a:srgbClr val="0070C0"/>
                </a:solidFill>
                <a:latin typeface="Georgia" panose="02040502050405020303" pitchFamily="18" charset="0"/>
              </a:rPr>
              <a:t>,...)</a:t>
            </a:r>
            <a:endParaRPr lang="fr-FR" dirty="0">
              <a:solidFill>
                <a:srgbClr val="0070C0"/>
              </a:solidFill>
              <a:latin typeface="Georgia" panose="02040502050405020303" pitchFamily="18" charset="0"/>
            </a:endParaRPr>
          </a:p>
        </p:txBody>
      </p:sp>
      <p:sp>
        <p:nvSpPr>
          <p:cNvPr id="13"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6" cstate="print"/>
            <a:stretch>
              <a:fillRect/>
            </a:stretch>
          </a:blipFill>
        </p:spPr>
      </p:sp>
    </p:spTree>
    <p:extLst>
      <p:ext uri="{BB962C8B-B14F-4D97-AF65-F5344CB8AC3E}">
        <p14:creationId xmlns:p14="http://schemas.microsoft.com/office/powerpoint/2010/main" val="1425267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51706"/>
            <a:ext cx="648126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LES </a:t>
            </a:r>
            <a:r>
              <a:rPr lang="fr-FR" altLang="fr-FR" b="1" dirty="0">
                <a:solidFill>
                  <a:srgbClr val="0070C0"/>
                </a:solidFill>
                <a:latin typeface="Arial" panose="020B0604020202020204" pitchFamily="34" charset="0"/>
              </a:rPr>
              <a:t>CATEGORIES A B C </a:t>
            </a:r>
            <a:endParaRPr lang="fr-FR" altLang="fr-FR" b="1" dirty="0" smtClean="0">
              <a:solidFill>
                <a:srgbClr val="0070C0"/>
              </a:solidFill>
              <a:latin typeface="Arial" panose="020B0604020202020204" pitchFamily="34" charset="0"/>
            </a:endParaRPr>
          </a:p>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a:t>
            </a:r>
            <a:r>
              <a:rPr lang="fr-FR" altLang="fr-FR" b="1" dirty="0">
                <a:solidFill>
                  <a:srgbClr val="0070C0"/>
                </a:solidFill>
                <a:latin typeface="Arial" panose="020B0604020202020204" pitchFamily="34" charset="0"/>
              </a:rPr>
              <a:t>cadre, technicien, agent de maitrise, employé, agent, …) </a:t>
            </a:r>
          </a:p>
        </p:txBody>
      </p:sp>
      <p:pic>
        <p:nvPicPr>
          <p:cNvPr id="8" name="Image 7"/>
          <p:cNvPicPr>
            <a:picLocks noChangeAspect="1"/>
          </p:cNvPicPr>
          <p:nvPr/>
        </p:nvPicPr>
        <p:blipFill>
          <a:blip r:embed="rId4"/>
          <a:stretch>
            <a:fillRect/>
          </a:stretch>
        </p:blipFill>
        <p:spPr>
          <a:xfrm>
            <a:off x="533400" y="2286000"/>
            <a:ext cx="4197794" cy="4648200"/>
          </a:xfrm>
          <a:prstGeom prst="rect">
            <a:avLst/>
          </a:prstGeom>
        </p:spPr>
      </p:pic>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4" name="Freeform 11"/>
          <p:cNvSpPr/>
          <p:nvPr/>
        </p:nvSpPr>
        <p:spPr>
          <a:xfrm>
            <a:off x="6749651" y="952570"/>
            <a:ext cx="1600200" cy="1638230"/>
          </a:xfrm>
          <a:custGeom>
            <a:avLst/>
            <a:gdLst/>
            <a:ahLst/>
            <a:cxnLst/>
            <a:rect l="l" t="t" r="r" b="b"/>
            <a:pathLst>
              <a:path w="858673" h="880742">
                <a:moveTo>
                  <a:pt x="0" y="0"/>
                </a:moveTo>
                <a:lnTo>
                  <a:pt x="858673" y="0"/>
                </a:lnTo>
                <a:lnTo>
                  <a:pt x="858673" y="880742"/>
                </a:lnTo>
                <a:lnTo>
                  <a:pt x="0" y="880742"/>
                </a:lnTo>
                <a:lnTo>
                  <a:pt x="0" y="0"/>
                </a:lnTo>
                <a:close/>
              </a:path>
            </a:pathLst>
          </a:custGeom>
          <a:blipFill>
            <a:blip r:embed="rId5"/>
            <a:stretch>
              <a:fillRect/>
            </a:stretch>
          </a:blipFill>
        </p:spPr>
      </p:sp>
      <p:sp>
        <p:nvSpPr>
          <p:cNvPr id="15" name="Rectangle 14"/>
          <p:cNvSpPr/>
          <p:nvPr/>
        </p:nvSpPr>
        <p:spPr>
          <a:xfrm>
            <a:off x="4762533" y="3200400"/>
            <a:ext cx="4876800" cy="2616101"/>
          </a:xfrm>
          <a:prstGeom prst="rect">
            <a:avLst/>
          </a:prstGeom>
        </p:spPr>
        <p:txBody>
          <a:bodyPr>
            <a:spAutoFit/>
          </a:bodyPr>
          <a:lstStyle/>
          <a:p>
            <a:pPr>
              <a:spcBef>
                <a:spcPts val="600"/>
              </a:spcBef>
              <a:spcAft>
                <a:spcPts val="600"/>
              </a:spcAft>
            </a:pPr>
            <a:r>
              <a:rPr lang="fr-FR" b="1" dirty="0" smtClean="0">
                <a:solidFill>
                  <a:schemeClr val="accent6">
                    <a:lumMod val="75000"/>
                  </a:schemeClr>
                </a:solidFill>
                <a:latin typeface="Georgia" panose="02040502050405020303" pitchFamily="18" charset="0"/>
              </a:rPr>
              <a:t>En </a:t>
            </a:r>
            <a:r>
              <a:rPr lang="fr-FR" b="1" dirty="0">
                <a:solidFill>
                  <a:schemeClr val="accent6">
                    <a:lumMod val="75000"/>
                  </a:schemeClr>
                </a:solidFill>
                <a:latin typeface="Georgia" panose="02040502050405020303" pitchFamily="18" charset="0"/>
              </a:rPr>
              <a:t>CAP </a:t>
            </a:r>
            <a:r>
              <a:rPr lang="fr-FR" dirty="0">
                <a:solidFill>
                  <a:srgbClr val="0070C0"/>
                </a:solidFill>
                <a:latin typeface="Georgia" panose="02040502050405020303" pitchFamily="18" charset="0"/>
              </a:rPr>
              <a:t>les élections se font par catégorie, on peut déposer des listes, complètes ou incomplètes, dans 1,2 ou les 3 catégories.</a:t>
            </a:r>
          </a:p>
          <a:p>
            <a:pPr>
              <a:spcBef>
                <a:spcPts val="600"/>
              </a:spcBef>
              <a:spcAft>
                <a:spcPts val="600"/>
              </a:spcAft>
            </a:pPr>
            <a:r>
              <a:rPr lang="fr-FR" b="1" dirty="0">
                <a:solidFill>
                  <a:schemeClr val="accent6">
                    <a:lumMod val="75000"/>
                  </a:schemeClr>
                </a:solidFill>
                <a:latin typeface="Georgia" panose="02040502050405020303" pitchFamily="18" charset="0"/>
              </a:rPr>
              <a:t>Pour les CCP </a:t>
            </a:r>
            <a:r>
              <a:rPr lang="fr-FR" dirty="0">
                <a:solidFill>
                  <a:srgbClr val="0070C0"/>
                </a:solidFill>
                <a:latin typeface="Georgia" panose="02040502050405020303" pitchFamily="18" charset="0"/>
              </a:rPr>
              <a:t>elles se font toutes catégories confondues (A B et C), en application de la Loi sur la transformation de la Fonction Publique.</a:t>
            </a:r>
          </a:p>
          <a:p>
            <a:pPr>
              <a:spcBef>
                <a:spcPts val="600"/>
              </a:spcBef>
              <a:spcAft>
                <a:spcPts val="600"/>
              </a:spcAft>
            </a:pPr>
            <a:r>
              <a:rPr lang="fr-FR" b="1" dirty="0">
                <a:solidFill>
                  <a:schemeClr val="accent6">
                    <a:lumMod val="75000"/>
                  </a:schemeClr>
                </a:solidFill>
                <a:latin typeface="Georgia" panose="02040502050405020303" pitchFamily="18" charset="0"/>
              </a:rPr>
              <a:t>Pour les CST </a:t>
            </a:r>
            <a:r>
              <a:rPr lang="fr-FR" dirty="0">
                <a:solidFill>
                  <a:srgbClr val="0070C0"/>
                </a:solidFill>
                <a:latin typeface="Georgia" panose="02040502050405020303" pitchFamily="18" charset="0"/>
              </a:rPr>
              <a:t>: c’est toutes catégories confondues également.</a:t>
            </a:r>
            <a:endParaRPr lang="fr-FR" dirty="0">
              <a:solidFill>
                <a:srgbClr val="0070C0"/>
              </a:solidFill>
              <a:effectLst/>
              <a:latin typeface="Georgia" panose="02040502050405020303" pitchFamily="18" charset="0"/>
            </a:endParaRPr>
          </a:p>
        </p:txBody>
      </p:sp>
      <p:sp>
        <p:nvSpPr>
          <p:cNvPr id="13"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6" cstate="print"/>
            <a:stretch>
              <a:fillRect/>
            </a:stretch>
          </a:blipFill>
        </p:spPr>
      </p:sp>
    </p:spTree>
    <p:extLst>
      <p:ext uri="{BB962C8B-B14F-4D97-AF65-F5344CB8AC3E}">
        <p14:creationId xmlns:p14="http://schemas.microsoft.com/office/powerpoint/2010/main" val="13099466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51706"/>
            <a:ext cx="515622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UNE ACTION A PREVOIR </a:t>
            </a:r>
            <a:endParaRPr lang="fr-FR" altLang="fr-FR" b="1" dirty="0" smtClean="0">
              <a:solidFill>
                <a:srgbClr val="0070C0"/>
              </a:solidFill>
              <a:latin typeface="Arial" panose="020B0604020202020204" pitchFamily="34" charset="0"/>
            </a:endParaRPr>
          </a:p>
          <a:p>
            <a:pPr lvl="0" eaLnBrk="0" fontAlgn="base" hangingPunct="0">
              <a:spcBef>
                <a:spcPct val="0"/>
              </a:spcBef>
              <a:spcAft>
                <a:spcPct val="0"/>
              </a:spcAft>
            </a:pPr>
            <a:r>
              <a:rPr lang="fr-FR" altLang="fr-FR" b="1" dirty="0">
                <a:solidFill>
                  <a:srgbClr val="0070C0"/>
                </a:solidFill>
                <a:latin typeface="Arial" panose="020B0604020202020204" pitchFamily="34" charset="0"/>
              </a:rPr>
              <a:t>DANS LES COLLECTIVITÉS TERRITORIALES</a:t>
            </a: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3"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26656210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51706"/>
            <a:ext cx="515622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UNE ACTION A PREVOIR </a:t>
            </a:r>
            <a:endParaRPr lang="fr-FR" altLang="fr-FR" b="1" dirty="0" smtClean="0">
              <a:solidFill>
                <a:srgbClr val="0070C0"/>
              </a:solidFill>
              <a:latin typeface="Arial" panose="020B0604020202020204" pitchFamily="34" charset="0"/>
            </a:endParaRPr>
          </a:p>
          <a:p>
            <a:pPr lvl="0" eaLnBrk="0" fontAlgn="base" hangingPunct="0">
              <a:spcBef>
                <a:spcPct val="0"/>
              </a:spcBef>
              <a:spcAft>
                <a:spcPct val="0"/>
              </a:spcAft>
            </a:pPr>
            <a:r>
              <a:rPr lang="fr-FR" altLang="fr-FR" b="1" dirty="0">
                <a:solidFill>
                  <a:srgbClr val="0070C0"/>
                </a:solidFill>
                <a:latin typeface="Arial" panose="020B0604020202020204" pitchFamily="34" charset="0"/>
              </a:rPr>
              <a:t>DANS LES COLLECTIVITÉS TERRITORIALES</a:t>
            </a: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5" name="Rectangle 14"/>
          <p:cNvSpPr/>
          <p:nvPr/>
        </p:nvSpPr>
        <p:spPr>
          <a:xfrm>
            <a:off x="609600" y="2420755"/>
            <a:ext cx="7948089" cy="2492990"/>
          </a:xfrm>
          <a:prstGeom prst="rect">
            <a:avLst/>
          </a:prstGeom>
        </p:spPr>
        <p:txBody>
          <a:bodyPr wrap="square">
            <a:spAutoFit/>
          </a:bodyPr>
          <a:lstStyle/>
          <a:p>
            <a:pPr algn="just">
              <a:spcBef>
                <a:spcPts val="600"/>
              </a:spcBef>
              <a:spcAft>
                <a:spcPts val="600"/>
              </a:spcAft>
            </a:pPr>
            <a:r>
              <a:rPr lang="fr-FR" dirty="0">
                <a:solidFill>
                  <a:srgbClr val="0070C0"/>
                </a:solidFill>
                <a:latin typeface="Georgia" panose="02040502050405020303" pitchFamily="18" charset="0"/>
              </a:rPr>
              <a:t>Il faut que les listes </a:t>
            </a:r>
            <a:r>
              <a:rPr lang="fr-FR" b="1" dirty="0">
                <a:solidFill>
                  <a:schemeClr val="accent6">
                    <a:lumMod val="75000"/>
                  </a:schemeClr>
                </a:solidFill>
                <a:latin typeface="Georgia" panose="02040502050405020303" pitchFamily="18" charset="0"/>
              </a:rPr>
              <a:t>soient proportionnelles</a:t>
            </a:r>
            <a:r>
              <a:rPr lang="fr-FR" dirty="0">
                <a:solidFill>
                  <a:srgbClr val="0070C0"/>
                </a:solidFill>
                <a:latin typeface="Georgia" panose="02040502050405020303" pitchFamily="18" charset="0"/>
              </a:rPr>
              <a:t>.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Elles </a:t>
            </a:r>
            <a:r>
              <a:rPr lang="fr-FR" dirty="0">
                <a:solidFill>
                  <a:srgbClr val="0070C0"/>
                </a:solidFill>
                <a:latin typeface="Georgia" panose="02040502050405020303" pitchFamily="18" charset="0"/>
              </a:rPr>
              <a:t>peuvent être </a:t>
            </a:r>
            <a:r>
              <a:rPr lang="fr-FR" b="1" dirty="0">
                <a:solidFill>
                  <a:schemeClr val="accent6">
                    <a:lumMod val="75000"/>
                  </a:schemeClr>
                </a:solidFill>
                <a:latin typeface="Georgia" panose="02040502050405020303" pitchFamily="18" charset="0"/>
              </a:rPr>
              <a:t>complètes ou incomplètes</a:t>
            </a:r>
            <a:r>
              <a:rPr lang="fr-FR" dirty="0">
                <a:solidFill>
                  <a:srgbClr val="0070C0"/>
                </a:solidFill>
                <a:latin typeface="Georgia" panose="02040502050405020303" pitchFamily="18" charset="0"/>
              </a:rPr>
              <a:t>.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Des </a:t>
            </a:r>
            <a:r>
              <a:rPr lang="fr-FR" dirty="0">
                <a:solidFill>
                  <a:srgbClr val="0070C0"/>
                </a:solidFill>
                <a:latin typeface="Georgia" panose="02040502050405020303" pitchFamily="18" charset="0"/>
              </a:rPr>
              <a:t>protocoles électoraux sont rédigés au sein des CST. </a:t>
            </a:r>
            <a:endParaRPr lang="fr-FR" dirty="0" smtClean="0">
              <a:solidFill>
                <a:srgbClr val="0070C0"/>
              </a:solidFill>
              <a:latin typeface="Georgia" panose="02040502050405020303" pitchFamily="18" charset="0"/>
            </a:endParaRPr>
          </a:p>
          <a:p>
            <a:pPr algn="just">
              <a:spcBef>
                <a:spcPts val="600"/>
              </a:spcBef>
              <a:spcAft>
                <a:spcPts val="600"/>
              </a:spcAft>
            </a:pPr>
            <a:r>
              <a:rPr lang="fr-FR" dirty="0" smtClean="0">
                <a:solidFill>
                  <a:srgbClr val="0070C0"/>
                </a:solidFill>
                <a:latin typeface="Georgia" panose="02040502050405020303" pitchFamily="18" charset="0"/>
              </a:rPr>
              <a:t>Ces </a:t>
            </a:r>
            <a:r>
              <a:rPr lang="fr-FR" dirty="0">
                <a:solidFill>
                  <a:srgbClr val="0070C0"/>
                </a:solidFill>
                <a:latin typeface="Georgia" panose="02040502050405020303" pitchFamily="18" charset="0"/>
              </a:rPr>
              <a:t>protocoles définissent dans le cadre de la libre administration de la collectivité les modalités d’organisation des élections et le plus souvent les modes de communication autorisés et/ou mis à disposition pour la communication des syndicats dans cette période électorale.</a:t>
            </a:r>
            <a:endParaRPr lang="fr-FR" dirty="0">
              <a:solidFill>
                <a:srgbClr val="0070C0"/>
              </a:solidFill>
              <a:effectLst/>
              <a:latin typeface="Georgia" panose="02040502050405020303" pitchFamily="18"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31790233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51706"/>
            <a:ext cx="246734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Composition du CST</a:t>
            </a:r>
            <a:endParaRPr lang="fr-FR" altLang="fr-FR" b="1" dirty="0">
              <a:solidFill>
                <a:srgbClr val="0070C0"/>
              </a:solidFill>
              <a:latin typeface="Arial" panose="020B0604020202020204" pitchFamily="34" charset="0"/>
            </a:endParaRP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5" name="Rectangle 14"/>
          <p:cNvSpPr/>
          <p:nvPr/>
        </p:nvSpPr>
        <p:spPr>
          <a:xfrm>
            <a:off x="609600" y="1800212"/>
            <a:ext cx="7948089" cy="2646878"/>
          </a:xfrm>
          <a:prstGeom prst="rect">
            <a:avLst/>
          </a:prstGeom>
        </p:spPr>
        <p:txBody>
          <a:bodyPr wrap="square">
            <a:spAutoFit/>
          </a:bodyPr>
          <a:lstStyle/>
          <a:p>
            <a:pPr algn="just">
              <a:spcBef>
                <a:spcPts val="600"/>
              </a:spcBef>
              <a:spcAft>
                <a:spcPts val="600"/>
              </a:spcAft>
            </a:pPr>
            <a:r>
              <a:rPr lang="fr-FR" dirty="0" smtClean="0">
                <a:solidFill>
                  <a:srgbClr val="0070C0"/>
                </a:solidFill>
                <a:latin typeface="Georgia" panose="02040502050405020303" pitchFamily="18" charset="0"/>
              </a:rPr>
              <a:t>Le nombre de membres du CST est défini par délibération au moins 6 mois avant les élections</a:t>
            </a:r>
          </a:p>
          <a:p>
            <a:pPr algn="just">
              <a:spcBef>
                <a:spcPts val="600"/>
              </a:spcBef>
              <a:spcAft>
                <a:spcPts val="600"/>
              </a:spcAft>
            </a:pPr>
            <a:r>
              <a:rPr lang="fr-FR" dirty="0" smtClean="0">
                <a:solidFill>
                  <a:srgbClr val="0070C0"/>
                </a:solidFill>
                <a:latin typeface="Georgia" panose="02040502050405020303" pitchFamily="18" charset="0"/>
              </a:rPr>
              <a:t>Le nombre de représentants suppléants est égal à celui des membres titulaires </a:t>
            </a:r>
          </a:p>
          <a:p>
            <a:pPr algn="just">
              <a:spcBef>
                <a:spcPts val="600"/>
              </a:spcBef>
              <a:spcAft>
                <a:spcPts val="600"/>
              </a:spcAft>
            </a:pPr>
            <a:r>
              <a:rPr lang="fr-FR" dirty="0" smtClean="0">
                <a:solidFill>
                  <a:srgbClr val="0070C0"/>
                </a:solidFill>
                <a:latin typeface="Georgia" panose="02040502050405020303" pitchFamily="18" charset="0"/>
              </a:rPr>
              <a:t>Les représentants du personnel disposent d’un mandat de 4 ans </a:t>
            </a:r>
          </a:p>
          <a:p>
            <a:pPr algn="just">
              <a:spcBef>
                <a:spcPts val="600"/>
              </a:spcBef>
              <a:spcAft>
                <a:spcPts val="600"/>
              </a:spcAft>
            </a:pPr>
            <a:endParaRPr lang="fr-FR" dirty="0" smtClean="0">
              <a:solidFill>
                <a:srgbClr val="0070C0"/>
              </a:solidFill>
              <a:effectLst/>
              <a:latin typeface="Georgia" panose="02040502050405020303" pitchFamily="18" charset="0"/>
            </a:endParaRPr>
          </a:p>
          <a:p>
            <a:pPr algn="just">
              <a:spcBef>
                <a:spcPts val="600"/>
              </a:spcBef>
              <a:spcAft>
                <a:spcPts val="600"/>
              </a:spcAft>
            </a:pPr>
            <a:endParaRPr lang="fr-FR" dirty="0">
              <a:solidFill>
                <a:srgbClr val="0070C0"/>
              </a:solidFill>
              <a:effectLst/>
              <a:latin typeface="Georgia" panose="02040502050405020303" pitchFamily="18"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graphicFrame>
        <p:nvGraphicFramePr>
          <p:cNvPr id="12" name="Tableau 11"/>
          <p:cNvGraphicFramePr>
            <a:graphicFrameLocks noGrp="1"/>
          </p:cNvGraphicFramePr>
          <p:nvPr/>
        </p:nvGraphicFramePr>
        <p:xfrm>
          <a:off x="1376338" y="4086228"/>
          <a:ext cx="6502400" cy="2123440"/>
        </p:xfrm>
        <a:graphic>
          <a:graphicData uri="http://schemas.openxmlformats.org/drawingml/2006/table">
            <a:tbl>
              <a:tblPr firstRow="1" bandRow="1">
                <a:tableStyleId>{5C22544A-7EE6-4342-B048-85BDC9FD1C3A}</a:tableStyleId>
              </a:tblPr>
              <a:tblGrid>
                <a:gridCol w="3251200">
                  <a:extLst>
                    <a:ext uri="{9D8B030D-6E8A-4147-A177-3AD203B41FA5}">
                      <a16:colId xmlns:a16="http://schemas.microsoft.com/office/drawing/2014/main" val="20000"/>
                    </a:ext>
                  </a:extLst>
                </a:gridCol>
                <a:gridCol w="3251200">
                  <a:extLst>
                    <a:ext uri="{9D8B030D-6E8A-4147-A177-3AD203B41FA5}">
                      <a16:colId xmlns:a16="http://schemas.microsoft.com/office/drawing/2014/main" val="20001"/>
                    </a:ext>
                  </a:extLst>
                </a:gridCol>
              </a:tblGrid>
              <a:tr h="370840">
                <a:tc>
                  <a:txBody>
                    <a:bodyPr/>
                    <a:lstStyle/>
                    <a:p>
                      <a:pPr algn="ctr"/>
                      <a:r>
                        <a:rPr lang="fr-FR" dirty="0" smtClean="0"/>
                        <a:t>Effectif de la collectivité</a:t>
                      </a:r>
                      <a:endParaRPr lang="fr-FR" dirty="0"/>
                    </a:p>
                  </a:txBody>
                  <a:tcPr/>
                </a:tc>
                <a:tc>
                  <a:txBody>
                    <a:bodyPr/>
                    <a:lstStyle/>
                    <a:p>
                      <a:pPr algn="ctr"/>
                      <a:r>
                        <a:rPr lang="fr-FR" dirty="0" smtClean="0"/>
                        <a:t>Nombre de titulaires représentants du personnel</a:t>
                      </a:r>
                      <a:endParaRPr lang="fr-FR" dirty="0"/>
                    </a:p>
                  </a:txBody>
                  <a:tcPr/>
                </a:tc>
                <a:extLst>
                  <a:ext uri="{0D108BD9-81ED-4DB2-BD59-A6C34878D82A}">
                    <a16:rowId xmlns:a16="http://schemas.microsoft.com/office/drawing/2014/main" val="10000"/>
                  </a:ext>
                </a:extLst>
              </a:tr>
              <a:tr h="370840">
                <a:tc>
                  <a:txBody>
                    <a:bodyPr/>
                    <a:lstStyle/>
                    <a:p>
                      <a:pPr algn="ctr"/>
                      <a:r>
                        <a:rPr lang="fr-FR" dirty="0" smtClean="0"/>
                        <a:t>Entre</a:t>
                      </a:r>
                      <a:r>
                        <a:rPr lang="fr-FR" baseline="0" dirty="0" smtClean="0"/>
                        <a:t> 50 et 199</a:t>
                      </a:r>
                      <a:endParaRPr lang="fr-FR" dirty="0"/>
                    </a:p>
                  </a:txBody>
                  <a:tcPr/>
                </a:tc>
                <a:tc>
                  <a:txBody>
                    <a:bodyPr/>
                    <a:lstStyle/>
                    <a:p>
                      <a:pPr algn="ctr"/>
                      <a:r>
                        <a:rPr lang="fr-FR" dirty="0" smtClean="0"/>
                        <a:t>3 à 5 </a:t>
                      </a:r>
                      <a:endParaRPr lang="fr-FR" dirty="0"/>
                    </a:p>
                  </a:txBody>
                  <a:tcPr/>
                </a:tc>
                <a:extLst>
                  <a:ext uri="{0D108BD9-81ED-4DB2-BD59-A6C34878D82A}">
                    <a16:rowId xmlns:a16="http://schemas.microsoft.com/office/drawing/2014/main" val="10001"/>
                  </a:ext>
                </a:extLst>
              </a:tr>
              <a:tr h="370840">
                <a:tc>
                  <a:txBody>
                    <a:bodyPr/>
                    <a:lstStyle/>
                    <a:p>
                      <a:pPr algn="ctr"/>
                      <a:r>
                        <a:rPr lang="fr-FR" dirty="0" smtClean="0"/>
                        <a:t>Entre 200 et 999</a:t>
                      </a:r>
                      <a:endParaRPr lang="fr-FR" dirty="0"/>
                    </a:p>
                  </a:txBody>
                  <a:tcPr/>
                </a:tc>
                <a:tc>
                  <a:txBody>
                    <a:bodyPr/>
                    <a:lstStyle/>
                    <a:p>
                      <a:pPr algn="ctr"/>
                      <a:r>
                        <a:rPr lang="fr-FR" dirty="0" smtClean="0"/>
                        <a:t>4 à 6</a:t>
                      </a:r>
                      <a:endParaRPr lang="fr-FR" dirty="0"/>
                    </a:p>
                  </a:txBody>
                  <a:tcPr/>
                </a:tc>
                <a:extLst>
                  <a:ext uri="{0D108BD9-81ED-4DB2-BD59-A6C34878D82A}">
                    <a16:rowId xmlns:a16="http://schemas.microsoft.com/office/drawing/2014/main" val="10002"/>
                  </a:ext>
                </a:extLst>
              </a:tr>
              <a:tr h="370840">
                <a:tc>
                  <a:txBody>
                    <a:bodyPr/>
                    <a:lstStyle/>
                    <a:p>
                      <a:pPr algn="ctr"/>
                      <a:r>
                        <a:rPr lang="fr-FR" dirty="0" smtClean="0"/>
                        <a:t>Entre 1000 et 1999</a:t>
                      </a:r>
                      <a:endParaRPr lang="fr-FR" dirty="0"/>
                    </a:p>
                  </a:txBody>
                  <a:tcPr/>
                </a:tc>
                <a:tc>
                  <a:txBody>
                    <a:bodyPr/>
                    <a:lstStyle/>
                    <a:p>
                      <a:pPr algn="ctr"/>
                      <a:r>
                        <a:rPr lang="fr-FR" dirty="0" smtClean="0"/>
                        <a:t>5à 8</a:t>
                      </a:r>
                      <a:endParaRPr lang="fr-FR" dirty="0"/>
                    </a:p>
                  </a:txBody>
                  <a:tcPr/>
                </a:tc>
                <a:extLst>
                  <a:ext uri="{0D108BD9-81ED-4DB2-BD59-A6C34878D82A}">
                    <a16:rowId xmlns:a16="http://schemas.microsoft.com/office/drawing/2014/main" val="10003"/>
                  </a:ext>
                </a:extLst>
              </a:tr>
              <a:tr h="370840">
                <a:tc>
                  <a:txBody>
                    <a:bodyPr/>
                    <a:lstStyle/>
                    <a:p>
                      <a:pPr algn="ctr"/>
                      <a:r>
                        <a:rPr lang="fr-FR" dirty="0" smtClean="0"/>
                        <a:t>Au dessus de 2000</a:t>
                      </a:r>
                      <a:endParaRPr lang="fr-FR" dirty="0"/>
                    </a:p>
                  </a:txBody>
                  <a:tcPr/>
                </a:tc>
                <a:tc>
                  <a:txBody>
                    <a:bodyPr/>
                    <a:lstStyle/>
                    <a:p>
                      <a:pPr algn="ctr"/>
                      <a:r>
                        <a:rPr lang="fr-FR" dirty="0" smtClean="0"/>
                        <a:t>7 à 15 </a:t>
                      </a:r>
                      <a:endParaRPr lang="fr-FR"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17902338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51706"/>
            <a:ext cx="271099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Composition des listes</a:t>
            </a:r>
            <a:endParaRPr lang="fr-FR" altLang="fr-FR" b="1" dirty="0">
              <a:solidFill>
                <a:srgbClr val="0070C0"/>
              </a:solidFill>
              <a:latin typeface="Arial" panose="020B0604020202020204" pitchFamily="34" charset="0"/>
            </a:endParaRP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5" name="Rectangle 14"/>
          <p:cNvSpPr/>
          <p:nvPr/>
        </p:nvSpPr>
        <p:spPr>
          <a:xfrm>
            <a:off x="609600" y="1800212"/>
            <a:ext cx="7948089" cy="2092881"/>
          </a:xfrm>
          <a:prstGeom prst="rect">
            <a:avLst/>
          </a:prstGeom>
        </p:spPr>
        <p:txBody>
          <a:bodyPr wrap="square">
            <a:spAutoFit/>
          </a:bodyPr>
          <a:lstStyle/>
          <a:p>
            <a:pPr algn="just">
              <a:spcBef>
                <a:spcPts val="600"/>
              </a:spcBef>
              <a:spcAft>
                <a:spcPts val="600"/>
              </a:spcAft>
            </a:pPr>
            <a:r>
              <a:rPr lang="fr-FR" dirty="0" smtClean="0">
                <a:solidFill>
                  <a:srgbClr val="0070C0"/>
                </a:solidFill>
                <a:latin typeface="Georgia" panose="02040502050405020303" pitchFamily="18" charset="0"/>
              </a:rPr>
              <a:t>Les listes doivent être </a:t>
            </a:r>
            <a:r>
              <a:rPr lang="fr-FR" b="1" dirty="0" smtClean="0">
                <a:solidFill>
                  <a:schemeClr val="accent6">
                    <a:lumMod val="75000"/>
                  </a:schemeClr>
                </a:solidFill>
                <a:latin typeface="Georgia" panose="02040502050405020303" pitchFamily="18" charset="0"/>
              </a:rPr>
              <a:t>proportionnelles </a:t>
            </a:r>
          </a:p>
          <a:p>
            <a:pPr algn="just">
              <a:spcBef>
                <a:spcPts val="600"/>
              </a:spcBef>
              <a:spcAft>
                <a:spcPts val="600"/>
              </a:spcAft>
            </a:pPr>
            <a:r>
              <a:rPr lang="fr-FR" dirty="0" smtClean="0">
                <a:solidFill>
                  <a:srgbClr val="0070C0"/>
                </a:solidFill>
                <a:effectLst/>
                <a:latin typeface="Georgia" panose="02040502050405020303" pitchFamily="18" charset="0"/>
              </a:rPr>
              <a:t>Elles peuvent être complète ou incomplète (règle des 2/3)</a:t>
            </a:r>
          </a:p>
          <a:p>
            <a:pPr algn="just">
              <a:spcBef>
                <a:spcPts val="600"/>
              </a:spcBef>
              <a:spcAft>
                <a:spcPts val="600"/>
              </a:spcAft>
            </a:pPr>
            <a:r>
              <a:rPr lang="fr-FR" dirty="0" smtClean="0">
                <a:solidFill>
                  <a:srgbClr val="0070C0"/>
                </a:solidFill>
                <a:effectLst/>
                <a:latin typeface="Georgia" panose="02040502050405020303" pitchFamily="18" charset="0"/>
              </a:rPr>
              <a:t>Le nombre de candidats est égal à 2 fois nombre de titulaires</a:t>
            </a:r>
          </a:p>
          <a:p>
            <a:pPr algn="just">
              <a:spcBef>
                <a:spcPts val="600"/>
              </a:spcBef>
              <a:spcAft>
                <a:spcPts val="600"/>
              </a:spcAft>
            </a:pPr>
            <a:r>
              <a:rPr lang="fr-FR" dirty="0" smtClean="0">
                <a:solidFill>
                  <a:srgbClr val="0070C0"/>
                </a:solidFill>
                <a:effectLst/>
                <a:latin typeface="Georgia" panose="02040502050405020303" pitchFamily="18" charset="0"/>
              </a:rPr>
              <a:t> (titulaires + suppléants) </a:t>
            </a:r>
          </a:p>
          <a:p>
            <a:pPr algn="just">
              <a:spcBef>
                <a:spcPts val="600"/>
              </a:spcBef>
              <a:spcAft>
                <a:spcPts val="600"/>
              </a:spcAft>
            </a:pPr>
            <a:r>
              <a:rPr lang="fr-FR" dirty="0" smtClean="0">
                <a:solidFill>
                  <a:srgbClr val="0070C0"/>
                </a:solidFill>
                <a:latin typeface="Georgia" panose="02040502050405020303" pitchFamily="18" charset="0"/>
              </a:rPr>
              <a:t>Un exemple pour une collectivité de 250 agents ( 75% de femmes)</a:t>
            </a:r>
            <a:endParaRPr lang="fr-FR" dirty="0">
              <a:solidFill>
                <a:srgbClr val="0070C0"/>
              </a:solidFill>
              <a:effectLst/>
              <a:latin typeface="Georgia" panose="02040502050405020303" pitchFamily="18" charset="0"/>
            </a:endParaRP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graphicFrame>
        <p:nvGraphicFramePr>
          <p:cNvPr id="13" name="Tableau 12"/>
          <p:cNvGraphicFramePr>
            <a:graphicFrameLocks noGrp="1"/>
          </p:cNvGraphicFramePr>
          <p:nvPr/>
        </p:nvGraphicFramePr>
        <p:xfrm>
          <a:off x="376206" y="3943352"/>
          <a:ext cx="9001188" cy="1752600"/>
        </p:xfrm>
        <a:graphic>
          <a:graphicData uri="http://schemas.openxmlformats.org/drawingml/2006/table">
            <a:tbl>
              <a:tblPr firstRow="1" bandRow="1">
                <a:tableStyleId>{5C22544A-7EE6-4342-B048-85BDC9FD1C3A}</a:tableStyleId>
              </a:tblPr>
              <a:tblGrid>
                <a:gridCol w="1086349">
                  <a:extLst>
                    <a:ext uri="{9D8B030D-6E8A-4147-A177-3AD203B41FA5}">
                      <a16:colId xmlns:a16="http://schemas.microsoft.com/office/drawing/2014/main" val="20000"/>
                    </a:ext>
                  </a:extLst>
                </a:gridCol>
                <a:gridCol w="1485419">
                  <a:extLst>
                    <a:ext uri="{9D8B030D-6E8A-4147-A177-3AD203B41FA5}">
                      <a16:colId xmlns:a16="http://schemas.microsoft.com/office/drawing/2014/main" val="20001"/>
                    </a:ext>
                  </a:extLst>
                </a:gridCol>
                <a:gridCol w="1285884">
                  <a:extLst>
                    <a:ext uri="{9D8B030D-6E8A-4147-A177-3AD203B41FA5}">
                      <a16:colId xmlns:a16="http://schemas.microsoft.com/office/drawing/2014/main" val="20002"/>
                    </a:ext>
                  </a:extLst>
                </a:gridCol>
                <a:gridCol w="1285884">
                  <a:extLst>
                    <a:ext uri="{9D8B030D-6E8A-4147-A177-3AD203B41FA5}">
                      <a16:colId xmlns:a16="http://schemas.microsoft.com/office/drawing/2014/main" val="20003"/>
                    </a:ext>
                  </a:extLst>
                </a:gridCol>
                <a:gridCol w="1285884">
                  <a:extLst>
                    <a:ext uri="{9D8B030D-6E8A-4147-A177-3AD203B41FA5}">
                      <a16:colId xmlns:a16="http://schemas.microsoft.com/office/drawing/2014/main" val="20004"/>
                    </a:ext>
                  </a:extLst>
                </a:gridCol>
                <a:gridCol w="1285884">
                  <a:extLst>
                    <a:ext uri="{9D8B030D-6E8A-4147-A177-3AD203B41FA5}">
                      <a16:colId xmlns:a16="http://schemas.microsoft.com/office/drawing/2014/main" val="20005"/>
                    </a:ext>
                  </a:extLst>
                </a:gridCol>
                <a:gridCol w="1285884">
                  <a:extLst>
                    <a:ext uri="{9D8B030D-6E8A-4147-A177-3AD203B41FA5}">
                      <a16:colId xmlns:a16="http://schemas.microsoft.com/office/drawing/2014/main" val="20006"/>
                    </a:ext>
                  </a:extLst>
                </a:gridCol>
              </a:tblGrid>
              <a:tr h="370840">
                <a:tc>
                  <a:txBody>
                    <a:bodyPr/>
                    <a:lstStyle/>
                    <a:p>
                      <a:pPr algn="ctr"/>
                      <a:r>
                        <a:rPr lang="fr-FR" dirty="0" smtClean="0"/>
                        <a:t>Titulaires</a:t>
                      </a:r>
                      <a:endParaRPr lang="fr-FR" dirty="0"/>
                    </a:p>
                  </a:txBody>
                  <a:tcPr/>
                </a:tc>
                <a:tc>
                  <a:txBody>
                    <a:bodyPr/>
                    <a:lstStyle/>
                    <a:p>
                      <a:pPr algn="ctr"/>
                      <a:r>
                        <a:rPr lang="fr-FR" dirty="0" smtClean="0"/>
                        <a:t>Liste complète</a:t>
                      </a:r>
                      <a:endParaRPr lang="fr-FR" dirty="0"/>
                    </a:p>
                  </a:txBody>
                  <a:tcPr/>
                </a:tc>
                <a:tc>
                  <a:txBody>
                    <a:bodyPr/>
                    <a:lstStyle/>
                    <a:p>
                      <a:pPr algn="ctr"/>
                      <a:r>
                        <a:rPr lang="fr-FR" dirty="0" smtClean="0"/>
                        <a:t>Liste complète</a:t>
                      </a:r>
                      <a:endParaRPr lang="fr-FR" dirty="0"/>
                    </a:p>
                  </a:txBody>
                  <a:tcPr/>
                </a:tc>
                <a:tc>
                  <a:txBody>
                    <a:bodyPr/>
                    <a:lstStyle/>
                    <a:p>
                      <a:pPr algn="ctr"/>
                      <a:r>
                        <a:rPr lang="fr-FR" dirty="0" smtClean="0"/>
                        <a:t>Liste complète</a:t>
                      </a:r>
                      <a:endParaRPr lang="fr-FR" dirty="0"/>
                    </a:p>
                  </a:txBody>
                  <a:tcPr/>
                </a:tc>
                <a:tc>
                  <a:txBody>
                    <a:bodyPr/>
                    <a:lstStyle/>
                    <a:p>
                      <a:pPr algn="ctr"/>
                      <a:r>
                        <a:rPr lang="fr-FR" dirty="0" smtClean="0"/>
                        <a:t>Liste incomplète</a:t>
                      </a:r>
                      <a:endParaRPr lang="fr-FR" dirty="0"/>
                    </a:p>
                  </a:txBody>
                  <a:tcPr/>
                </a:tc>
                <a:tc>
                  <a:txBody>
                    <a:bodyPr/>
                    <a:lstStyle/>
                    <a:p>
                      <a:pPr algn="ctr"/>
                      <a:r>
                        <a:rPr lang="fr-FR" dirty="0" smtClean="0"/>
                        <a:t>Liste incomplète</a:t>
                      </a:r>
                      <a:endParaRPr lang="fr-FR" dirty="0"/>
                    </a:p>
                  </a:txBody>
                  <a:tcPr/>
                </a:tc>
                <a:tc>
                  <a:txBody>
                    <a:bodyPr/>
                    <a:lstStyle/>
                    <a:p>
                      <a:pPr algn="ctr"/>
                      <a:r>
                        <a:rPr lang="fr-FR" dirty="0" smtClean="0"/>
                        <a:t>Liste incomplète</a:t>
                      </a:r>
                      <a:endParaRPr lang="fr-FR" dirty="0"/>
                    </a:p>
                  </a:txBody>
                  <a:tcPr/>
                </a:tc>
                <a:extLst>
                  <a:ext uri="{0D108BD9-81ED-4DB2-BD59-A6C34878D82A}">
                    <a16:rowId xmlns:a16="http://schemas.microsoft.com/office/drawing/2014/main" val="10000"/>
                  </a:ext>
                </a:extLst>
              </a:tr>
              <a:tr h="370840">
                <a:tc>
                  <a:txBody>
                    <a:bodyPr/>
                    <a:lstStyle/>
                    <a:p>
                      <a:pPr algn="ctr"/>
                      <a:r>
                        <a:rPr lang="fr-FR" dirty="0" smtClean="0"/>
                        <a:t>4</a:t>
                      </a:r>
                      <a:endParaRPr lang="fr-FR" dirty="0"/>
                    </a:p>
                  </a:txBody>
                  <a:tcPr/>
                </a:tc>
                <a:tc>
                  <a:txBody>
                    <a:bodyPr/>
                    <a:lstStyle/>
                    <a:p>
                      <a:pPr algn="ctr"/>
                      <a:r>
                        <a:rPr lang="fr-FR" dirty="0" smtClean="0"/>
                        <a:t>8</a:t>
                      </a:r>
                      <a:endParaRPr lang="fr-FR" dirty="0"/>
                    </a:p>
                  </a:txBody>
                  <a:tcPr/>
                </a:tc>
                <a:tc>
                  <a:txBody>
                    <a:bodyPr/>
                    <a:lstStyle/>
                    <a:p>
                      <a:pPr algn="ctr"/>
                      <a:r>
                        <a:rPr lang="fr-FR" dirty="0" smtClean="0"/>
                        <a:t>3F 1H </a:t>
                      </a:r>
                      <a:endParaRPr lang="fr-FR" dirty="0"/>
                    </a:p>
                  </a:txBody>
                  <a:tcPr/>
                </a:tc>
                <a:tc>
                  <a:txBody>
                    <a:bodyPr/>
                    <a:lstStyle/>
                    <a:p>
                      <a:pPr algn="ctr"/>
                      <a:endParaRPr lang="fr-FR" dirty="0"/>
                    </a:p>
                  </a:txBody>
                  <a:tcPr/>
                </a:tc>
                <a:tc>
                  <a:txBody>
                    <a:bodyPr/>
                    <a:lstStyle/>
                    <a:p>
                      <a:pPr algn="ctr"/>
                      <a:r>
                        <a:rPr lang="fr-FR" dirty="0" smtClean="0"/>
                        <a:t>3</a:t>
                      </a:r>
                      <a:endParaRPr lang="fr-FR" dirty="0"/>
                    </a:p>
                  </a:txBody>
                  <a:tcPr/>
                </a:tc>
                <a:tc>
                  <a:txBody>
                    <a:bodyPr/>
                    <a:lstStyle/>
                    <a:p>
                      <a:pPr algn="ctr"/>
                      <a:r>
                        <a:rPr lang="fr-FR" dirty="0" smtClean="0"/>
                        <a:t>2F</a:t>
                      </a:r>
                      <a:r>
                        <a:rPr lang="fr-FR" baseline="0" dirty="0" smtClean="0"/>
                        <a:t> 1H</a:t>
                      </a:r>
                      <a:endParaRPr lang="fr-FR" dirty="0"/>
                    </a:p>
                  </a:txBody>
                  <a:tcPr/>
                </a:tc>
                <a:tc>
                  <a:txBody>
                    <a:bodyPr/>
                    <a:lstStyle/>
                    <a:p>
                      <a:pPr algn="ctr"/>
                      <a:endParaRPr lang="fr-FR" dirty="0"/>
                    </a:p>
                  </a:txBody>
                  <a:tcPr/>
                </a:tc>
                <a:extLst>
                  <a:ext uri="{0D108BD9-81ED-4DB2-BD59-A6C34878D82A}">
                    <a16:rowId xmlns:a16="http://schemas.microsoft.com/office/drawing/2014/main" val="10001"/>
                  </a:ext>
                </a:extLst>
              </a:tr>
              <a:tr h="370840">
                <a:tc>
                  <a:txBody>
                    <a:bodyPr/>
                    <a:lstStyle/>
                    <a:p>
                      <a:pPr algn="ctr"/>
                      <a:r>
                        <a:rPr lang="fr-FR" dirty="0" smtClean="0"/>
                        <a:t>5</a:t>
                      </a:r>
                      <a:endParaRPr lang="fr-FR" dirty="0"/>
                    </a:p>
                  </a:txBody>
                  <a:tcPr/>
                </a:tc>
                <a:tc>
                  <a:txBody>
                    <a:bodyPr/>
                    <a:lstStyle/>
                    <a:p>
                      <a:pPr algn="ctr"/>
                      <a:r>
                        <a:rPr lang="fr-FR" dirty="0" smtClean="0"/>
                        <a:t>10</a:t>
                      </a:r>
                      <a:endParaRPr lang="fr-FR" dirty="0"/>
                    </a:p>
                  </a:txBody>
                  <a:tcPr/>
                </a:tc>
                <a:tc>
                  <a:txBody>
                    <a:bodyPr/>
                    <a:lstStyle/>
                    <a:p>
                      <a:pPr algn="ctr"/>
                      <a:r>
                        <a:rPr lang="fr-FR" dirty="0" smtClean="0"/>
                        <a:t>4F</a:t>
                      </a:r>
                      <a:r>
                        <a:rPr lang="fr-FR" baseline="0" dirty="0" smtClean="0"/>
                        <a:t> 1H</a:t>
                      </a:r>
                      <a:endParaRPr lang="fr-FR" dirty="0"/>
                    </a:p>
                  </a:txBody>
                  <a:tcPr/>
                </a:tc>
                <a:tc>
                  <a:txBody>
                    <a:bodyPr/>
                    <a:lstStyle/>
                    <a:p>
                      <a:pPr algn="ctr"/>
                      <a:endParaRPr lang="fr-FR" dirty="0"/>
                    </a:p>
                  </a:txBody>
                  <a:tcPr/>
                </a:tc>
                <a:tc>
                  <a:txBody>
                    <a:bodyPr/>
                    <a:lstStyle/>
                    <a:p>
                      <a:pPr algn="ctr"/>
                      <a:r>
                        <a:rPr lang="fr-FR" dirty="0" smtClean="0"/>
                        <a:t>3</a:t>
                      </a:r>
                      <a:endParaRPr lang="fr-FR" dirty="0"/>
                    </a:p>
                  </a:txBody>
                  <a:tcPr/>
                </a:tc>
                <a:tc>
                  <a:txBody>
                    <a:bodyPr/>
                    <a:lstStyle/>
                    <a:p>
                      <a:pPr algn="ctr"/>
                      <a:r>
                        <a:rPr lang="fr-FR" dirty="0" smtClean="0"/>
                        <a:t>2F</a:t>
                      </a:r>
                      <a:r>
                        <a:rPr lang="fr-FR" baseline="0" dirty="0" smtClean="0"/>
                        <a:t> 1H</a:t>
                      </a:r>
                      <a:endParaRPr lang="fr-FR" dirty="0"/>
                    </a:p>
                  </a:txBody>
                  <a:tcPr/>
                </a:tc>
                <a:tc>
                  <a:txBody>
                    <a:bodyPr/>
                    <a:lstStyle/>
                    <a:p>
                      <a:pPr algn="ctr"/>
                      <a:endParaRPr lang="fr-FR" dirty="0"/>
                    </a:p>
                  </a:txBody>
                  <a:tcPr/>
                </a:tc>
                <a:extLst>
                  <a:ext uri="{0D108BD9-81ED-4DB2-BD59-A6C34878D82A}">
                    <a16:rowId xmlns:a16="http://schemas.microsoft.com/office/drawing/2014/main" val="10002"/>
                  </a:ext>
                </a:extLst>
              </a:tr>
              <a:tr h="370840">
                <a:tc>
                  <a:txBody>
                    <a:bodyPr/>
                    <a:lstStyle/>
                    <a:p>
                      <a:pPr algn="ctr"/>
                      <a:r>
                        <a:rPr lang="fr-FR" dirty="0" smtClean="0"/>
                        <a:t>6</a:t>
                      </a:r>
                      <a:endParaRPr lang="fr-FR" dirty="0"/>
                    </a:p>
                  </a:txBody>
                  <a:tcPr/>
                </a:tc>
                <a:tc>
                  <a:txBody>
                    <a:bodyPr/>
                    <a:lstStyle/>
                    <a:p>
                      <a:pPr algn="ctr"/>
                      <a:r>
                        <a:rPr lang="fr-FR" dirty="0" smtClean="0"/>
                        <a:t>12</a:t>
                      </a:r>
                      <a:endParaRPr lang="fr-FR" dirty="0"/>
                    </a:p>
                  </a:txBody>
                  <a:tcPr/>
                </a:tc>
                <a:tc>
                  <a:txBody>
                    <a:bodyPr/>
                    <a:lstStyle/>
                    <a:p>
                      <a:pPr algn="ctr"/>
                      <a:r>
                        <a:rPr lang="fr-FR" dirty="0" smtClean="0"/>
                        <a:t>5F 1H</a:t>
                      </a:r>
                      <a:endParaRPr lang="fr-FR" dirty="0"/>
                    </a:p>
                  </a:txBody>
                  <a:tcPr/>
                </a:tc>
                <a:tc>
                  <a:txBody>
                    <a:bodyPr/>
                    <a:lstStyle/>
                    <a:p>
                      <a:pPr algn="ctr"/>
                      <a:r>
                        <a:rPr lang="fr-FR" dirty="0" smtClean="0"/>
                        <a:t>4F 2H</a:t>
                      </a:r>
                      <a:endParaRPr lang="fr-FR" dirty="0"/>
                    </a:p>
                  </a:txBody>
                  <a:tcPr/>
                </a:tc>
                <a:tc>
                  <a:txBody>
                    <a:bodyPr/>
                    <a:lstStyle/>
                    <a:p>
                      <a:pPr algn="ctr"/>
                      <a:r>
                        <a:rPr lang="fr-FR" dirty="0" smtClean="0"/>
                        <a:t>4</a:t>
                      </a:r>
                      <a:endParaRPr lang="fr-FR" dirty="0"/>
                    </a:p>
                  </a:txBody>
                  <a:tcPr/>
                </a:tc>
                <a:tc>
                  <a:txBody>
                    <a:bodyPr/>
                    <a:lstStyle/>
                    <a:p>
                      <a:pPr algn="ctr"/>
                      <a:r>
                        <a:rPr lang="fr-FR" dirty="0" smtClean="0"/>
                        <a:t>3F 1H</a:t>
                      </a:r>
                      <a:endParaRPr lang="fr-FR" dirty="0"/>
                    </a:p>
                  </a:txBody>
                  <a:tcPr/>
                </a:tc>
                <a:tc>
                  <a:txBody>
                    <a:bodyPr/>
                    <a:lstStyle/>
                    <a:p>
                      <a:pPr algn="ctr"/>
                      <a:r>
                        <a:rPr lang="fr-FR" dirty="0" smtClean="0"/>
                        <a:t>2F 2H</a:t>
                      </a:r>
                      <a:endParaRPr lang="fr-FR"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1790233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51706"/>
            <a:ext cx="535274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smtClean="0">
                <a:solidFill>
                  <a:srgbClr val="0070C0"/>
                </a:solidFill>
                <a:latin typeface="Arial" panose="020B0604020202020204" pitchFamily="34" charset="0"/>
              </a:rPr>
              <a:t>Calendrier prévisionnel pour les élections 2026</a:t>
            </a:r>
            <a:endParaRPr lang="fr-FR" altLang="fr-FR" b="1" dirty="0">
              <a:solidFill>
                <a:srgbClr val="0070C0"/>
              </a:solidFill>
              <a:latin typeface="Arial" panose="020B0604020202020204" pitchFamily="34" charset="0"/>
            </a:endParaRP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1"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graphicFrame>
        <p:nvGraphicFramePr>
          <p:cNvPr id="13" name="Tableau 12"/>
          <p:cNvGraphicFramePr>
            <a:graphicFrameLocks noGrp="1"/>
          </p:cNvGraphicFramePr>
          <p:nvPr/>
        </p:nvGraphicFramePr>
        <p:xfrm>
          <a:off x="661958" y="1871650"/>
          <a:ext cx="7500990" cy="5013960"/>
        </p:xfrm>
        <a:graphic>
          <a:graphicData uri="http://schemas.openxmlformats.org/drawingml/2006/table">
            <a:tbl>
              <a:tblPr firstRow="1" bandRow="1">
                <a:tableStyleId>{5C22544A-7EE6-4342-B048-85BDC9FD1C3A}</a:tableStyleId>
              </a:tblPr>
              <a:tblGrid>
                <a:gridCol w="2367098">
                  <a:extLst>
                    <a:ext uri="{9D8B030D-6E8A-4147-A177-3AD203B41FA5}">
                      <a16:colId xmlns:a16="http://schemas.microsoft.com/office/drawing/2014/main" val="20000"/>
                    </a:ext>
                  </a:extLst>
                </a:gridCol>
                <a:gridCol w="5133892">
                  <a:extLst>
                    <a:ext uri="{9D8B030D-6E8A-4147-A177-3AD203B41FA5}">
                      <a16:colId xmlns:a16="http://schemas.microsoft.com/office/drawing/2014/main" val="20001"/>
                    </a:ext>
                  </a:extLst>
                </a:gridCol>
              </a:tblGrid>
              <a:tr h="370840">
                <a:tc>
                  <a:txBody>
                    <a:bodyPr/>
                    <a:lstStyle/>
                    <a:p>
                      <a:r>
                        <a:rPr lang="fr-FR" dirty="0" smtClean="0"/>
                        <a:t>Date ou délai</a:t>
                      </a:r>
                      <a:endParaRPr lang="fr-FR" dirty="0"/>
                    </a:p>
                  </a:txBody>
                  <a:tcPr/>
                </a:tc>
                <a:tc>
                  <a:txBody>
                    <a:bodyPr/>
                    <a:lstStyle/>
                    <a:p>
                      <a:r>
                        <a:rPr lang="fr-FR" dirty="0" smtClean="0"/>
                        <a:t>Opération</a:t>
                      </a:r>
                      <a:endParaRPr lang="fr-FR" dirty="0"/>
                    </a:p>
                  </a:txBody>
                  <a:tcPr/>
                </a:tc>
                <a:extLst>
                  <a:ext uri="{0D108BD9-81ED-4DB2-BD59-A6C34878D82A}">
                    <a16:rowId xmlns:a16="http://schemas.microsoft.com/office/drawing/2014/main" val="10000"/>
                  </a:ext>
                </a:extLst>
              </a:tr>
              <a:tr h="370840">
                <a:tc>
                  <a:txBody>
                    <a:bodyPr/>
                    <a:lstStyle/>
                    <a:p>
                      <a:r>
                        <a:rPr lang="fr-FR" dirty="0" smtClean="0"/>
                        <a:t>6 mois avant le scrutin</a:t>
                      </a:r>
                      <a:endParaRPr lang="fr-FR" dirty="0"/>
                    </a:p>
                  </a:txBody>
                  <a:tcPr/>
                </a:tc>
                <a:tc>
                  <a:txBody>
                    <a:bodyPr/>
                    <a:lstStyle/>
                    <a:p>
                      <a:r>
                        <a:rPr lang="fr-FR" dirty="0" smtClean="0"/>
                        <a:t>Délibération fixant la composition du CST. </a:t>
                      </a:r>
                      <a:endParaRPr lang="fr-FR" dirty="0"/>
                    </a:p>
                  </a:txBody>
                  <a:tcPr/>
                </a:tc>
                <a:extLst>
                  <a:ext uri="{0D108BD9-81ED-4DB2-BD59-A6C34878D82A}">
                    <a16:rowId xmlns:a16="http://schemas.microsoft.com/office/drawing/2014/main" val="10001"/>
                  </a:ext>
                </a:extLst>
              </a:tr>
              <a:tr h="370840">
                <a:tc>
                  <a:txBody>
                    <a:bodyPr/>
                    <a:lstStyle/>
                    <a:p>
                      <a:r>
                        <a:rPr lang="fr-FR" dirty="0" smtClean="0"/>
                        <a:t>J</a:t>
                      </a:r>
                      <a:r>
                        <a:rPr lang="fr-FR" baseline="0" dirty="0" smtClean="0"/>
                        <a:t> – 6 semaines </a:t>
                      </a:r>
                      <a:endParaRPr lang="fr-FR" dirty="0"/>
                    </a:p>
                  </a:txBody>
                  <a:tcPr/>
                </a:tc>
                <a:tc>
                  <a:txBody>
                    <a:bodyPr/>
                    <a:lstStyle/>
                    <a:p>
                      <a:r>
                        <a:rPr lang="fr-FR" sz="1800" dirty="0" smtClean="0"/>
                        <a:t>Dépôt des listes de candidats </a:t>
                      </a:r>
                      <a:r>
                        <a:rPr lang="fr-FR" sz="1100" dirty="0" smtClean="0"/>
                        <a:t>par les délégués de liste des organisations syndicales remplissant les conditions fixées par l’article 9bis de la loi n° 83-634 du 13 juillet 1983.</a:t>
                      </a:r>
                    </a:p>
                    <a:p>
                      <a:r>
                        <a:rPr lang="fr-FR" sz="1100" dirty="0" smtClean="0"/>
                        <a:t>Récépissé de dépôt de liste remis au délégué de liste par l’autorité territoriale compétente.</a:t>
                      </a:r>
                      <a:endParaRPr lang="fr-FR" sz="1100" dirty="0"/>
                    </a:p>
                  </a:txBody>
                  <a:tcPr/>
                </a:tc>
                <a:extLst>
                  <a:ext uri="{0D108BD9-81ED-4DB2-BD59-A6C34878D82A}">
                    <a16:rowId xmlns:a16="http://schemas.microsoft.com/office/drawing/2014/main" val="10002"/>
                  </a:ext>
                </a:extLst>
              </a:tr>
              <a:tr h="370840">
                <a:tc>
                  <a:txBody>
                    <a:bodyPr/>
                    <a:lstStyle/>
                    <a:p>
                      <a:r>
                        <a:rPr lang="fr-FR" sz="1400" dirty="0" smtClean="0"/>
                        <a:t>Après la date limite de dépôt des listes de candidats</a:t>
                      </a:r>
                      <a:endParaRPr lang="fr-FR" sz="1400" dirty="0"/>
                    </a:p>
                  </a:txBody>
                  <a:tcPr/>
                </a:tc>
                <a:tc>
                  <a:txBody>
                    <a:bodyPr/>
                    <a:lstStyle/>
                    <a:p>
                      <a:r>
                        <a:rPr lang="fr-FR" dirty="0" smtClean="0"/>
                        <a:t>Arrêté</a:t>
                      </a:r>
                      <a:r>
                        <a:rPr lang="fr-FR" baseline="0" dirty="0" smtClean="0"/>
                        <a:t> de l’autorité territoriale </a:t>
                      </a:r>
                      <a:r>
                        <a:rPr lang="fr-FR" dirty="0" smtClean="0"/>
                        <a:t>fixant les modalités de vote par correspondance</a:t>
                      </a:r>
                      <a:endParaRPr lang="fr-FR" dirty="0"/>
                    </a:p>
                  </a:txBody>
                  <a:tcPr/>
                </a:tc>
                <a:extLst>
                  <a:ext uri="{0D108BD9-81ED-4DB2-BD59-A6C34878D82A}">
                    <a16:rowId xmlns:a16="http://schemas.microsoft.com/office/drawing/2014/main" val="10003"/>
                  </a:ext>
                </a:extLst>
              </a:tr>
              <a:tr h="370840">
                <a:tc>
                  <a:txBody>
                    <a:bodyPr/>
                    <a:lstStyle/>
                    <a:p>
                      <a:r>
                        <a:rPr lang="fr-FR" dirty="0" smtClean="0"/>
                        <a:t>1 jour après la date limite de dépôt des listes,</a:t>
                      </a:r>
                      <a:endParaRPr lang="fr-FR" dirty="0"/>
                    </a:p>
                  </a:txBody>
                  <a:tcPr/>
                </a:tc>
                <a:tc>
                  <a:txBody>
                    <a:bodyPr/>
                    <a:lstStyle/>
                    <a:p>
                      <a:r>
                        <a:rPr lang="fr-FR" dirty="0" smtClean="0"/>
                        <a:t>Remise de décision motivée de l’irrecevabilité de la liste </a:t>
                      </a:r>
                      <a:r>
                        <a:rPr lang="fr-FR" sz="1100" dirty="0" smtClean="0"/>
                        <a:t>au délégué de liste par l’autorité territoriale au regard : </a:t>
                      </a:r>
                    </a:p>
                    <a:p>
                      <a:pPr>
                        <a:buFontTx/>
                        <a:buChar char="-"/>
                      </a:pPr>
                      <a:r>
                        <a:rPr lang="fr-FR" sz="1100" dirty="0" smtClean="0"/>
                        <a:t>de l’article 9bis de la loi 83-634 du 13/07/83</a:t>
                      </a:r>
                    </a:p>
                    <a:p>
                      <a:pPr>
                        <a:buFontTx/>
                        <a:buChar char="-"/>
                      </a:pPr>
                      <a:r>
                        <a:rPr lang="fr-FR" sz="1100" dirty="0" smtClean="0"/>
                        <a:t> des règles de listes incomplètes , Aucune liste ne peut être modifiée après ce délai </a:t>
                      </a:r>
                      <a:endParaRPr lang="fr-FR" sz="1100" dirty="0"/>
                    </a:p>
                  </a:txBody>
                  <a:tcPr/>
                </a:tc>
                <a:extLst>
                  <a:ext uri="{0D108BD9-81ED-4DB2-BD59-A6C34878D82A}">
                    <a16:rowId xmlns:a16="http://schemas.microsoft.com/office/drawing/2014/main" val="10004"/>
                  </a:ext>
                </a:extLst>
              </a:tr>
              <a:tr h="370840">
                <a:tc>
                  <a:txBody>
                    <a:bodyPr/>
                    <a:lstStyle/>
                    <a:p>
                      <a:r>
                        <a:rPr lang="fr-FR" sz="1400" dirty="0" smtClean="0"/>
                        <a:t>2 jours après la date limite du dépôt des listes de candidats,</a:t>
                      </a:r>
                      <a:endParaRPr lang="fr-FR" sz="1400" dirty="0"/>
                    </a:p>
                  </a:txBody>
                  <a:tcPr/>
                </a:tc>
                <a:tc>
                  <a:txBody>
                    <a:bodyPr/>
                    <a:lstStyle/>
                    <a:p>
                      <a:r>
                        <a:rPr lang="fr-FR" dirty="0" smtClean="0"/>
                        <a:t>Affichage des listes de candidats</a:t>
                      </a:r>
                      <a:endParaRPr lang="fr-FR" dirty="0"/>
                    </a:p>
                  </a:txBody>
                  <a:tcPr/>
                </a:tc>
                <a:extLst>
                  <a:ext uri="{0D108BD9-81ED-4DB2-BD59-A6C34878D82A}">
                    <a16:rowId xmlns:a16="http://schemas.microsoft.com/office/drawing/2014/main" val="10005"/>
                  </a:ext>
                </a:extLst>
              </a:tr>
              <a:tr h="370840">
                <a:tc>
                  <a:txBody>
                    <a:bodyPr/>
                    <a:lstStyle/>
                    <a:p>
                      <a:r>
                        <a:rPr lang="fr-FR" sz="1400" dirty="0" smtClean="0"/>
                        <a:t>Dans les 3 jours qui suivent la date limite du dépôt des listes de candidats</a:t>
                      </a:r>
                      <a:endParaRPr lang="fr-FR" sz="1400" dirty="0"/>
                    </a:p>
                  </a:txBody>
                  <a:tcPr/>
                </a:tc>
                <a:tc>
                  <a:txBody>
                    <a:bodyPr/>
                    <a:lstStyle/>
                    <a:p>
                      <a:r>
                        <a:rPr lang="fr-FR" dirty="0" smtClean="0"/>
                        <a:t>Possibilité de contestation </a:t>
                      </a:r>
                      <a:r>
                        <a:rPr lang="fr-FR" sz="1200" dirty="0" smtClean="0"/>
                        <a:t>de la décision de non recevabilité des listes par l’autorité territoriale auprès du Tribunal Administratif qui statue dans le délai de 15 jours qui suivent le dépôt de la requête. Appel non suspensif</a:t>
                      </a:r>
                      <a:endParaRPr lang="fr-FR" sz="1200" dirty="0"/>
                    </a:p>
                  </a:txBody>
                  <a:tcPr/>
                </a:tc>
                <a:extLst>
                  <a:ext uri="{0D108BD9-81ED-4DB2-BD59-A6C34878D82A}">
                    <a16:rowId xmlns:a16="http://schemas.microsoft.com/office/drawing/2014/main" val="10006"/>
                  </a:ext>
                </a:extLst>
              </a:tr>
              <a:tr h="370840">
                <a:tc>
                  <a:txBody>
                    <a:bodyPr/>
                    <a:lstStyle/>
                    <a:p>
                      <a:r>
                        <a:rPr lang="fr-FR" dirty="0" smtClean="0"/>
                        <a:t>Jour J </a:t>
                      </a:r>
                      <a:endParaRPr lang="fr-FR" dirty="0"/>
                    </a:p>
                  </a:txBody>
                  <a:tcPr/>
                </a:tc>
                <a:tc>
                  <a:txBody>
                    <a:bodyPr/>
                    <a:lstStyle/>
                    <a:p>
                      <a:r>
                        <a:rPr lang="fr-FR" dirty="0" smtClean="0"/>
                        <a:t>Le SCRUTIN </a:t>
                      </a:r>
                      <a:endParaRPr lang="fr-FR"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1790233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82484"/>
            <a:ext cx="439094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r>
              <a:rPr lang="fr-FR" altLang="fr-FR" sz="1400" b="1" dirty="0" smtClean="0">
                <a:latin typeface="Arial" panose="020B0604020202020204" pitchFamily="34" charset="0"/>
              </a:rPr>
              <a:t>Il </a:t>
            </a:r>
            <a:r>
              <a:rPr lang="fr-FR" altLang="fr-FR" sz="1400" b="1" dirty="0">
                <a:latin typeface="Arial" panose="020B0604020202020204" pitchFamily="34" charset="0"/>
              </a:rPr>
              <a:t>est impératif d’être à la hauteur de la promesse </a:t>
            </a: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8" name="Image 7"/>
          <p:cNvPicPr>
            <a:picLocks noChangeAspect="1"/>
          </p:cNvPicPr>
          <p:nvPr/>
        </p:nvPicPr>
        <p:blipFill>
          <a:blip r:embed="rId4"/>
          <a:stretch>
            <a:fillRect/>
          </a:stretch>
        </p:blipFill>
        <p:spPr>
          <a:xfrm>
            <a:off x="304800" y="2209800"/>
            <a:ext cx="3490918" cy="3057835"/>
          </a:xfrm>
          <a:prstGeom prst="rect">
            <a:avLst/>
          </a:prstGeom>
        </p:spPr>
      </p:pic>
      <p:sp>
        <p:nvSpPr>
          <p:cNvPr id="11" name="Rectangle 10"/>
          <p:cNvSpPr/>
          <p:nvPr/>
        </p:nvSpPr>
        <p:spPr>
          <a:xfrm>
            <a:off x="4038600" y="2456048"/>
            <a:ext cx="5410200" cy="2769989"/>
          </a:xfrm>
          <a:prstGeom prst="rect">
            <a:avLst/>
          </a:prstGeom>
        </p:spPr>
        <p:txBody>
          <a:bodyPr wrap="square">
            <a:spAutoFit/>
          </a:bodyPr>
          <a:lstStyle/>
          <a:p>
            <a:pPr algn="just">
              <a:spcBef>
                <a:spcPts val="600"/>
              </a:spcBef>
              <a:spcAft>
                <a:spcPts val="600"/>
              </a:spcAft>
            </a:pPr>
            <a:r>
              <a:rPr lang="fr-FR" b="1" dirty="0">
                <a:solidFill>
                  <a:srgbClr val="0072BC"/>
                </a:solidFill>
                <a:latin typeface="Georgia" panose="02040502050405020303" pitchFamily="18" charset="0"/>
              </a:rPr>
              <a:t>Augmenter de façon significative la présence du SNT sur l’ensemble du territoire national </a:t>
            </a:r>
            <a:endParaRPr lang="fr-FR" dirty="0">
              <a:solidFill>
                <a:srgbClr val="0072BC"/>
              </a:solidFill>
              <a:latin typeface="Georgia" panose="02040502050405020303" pitchFamily="18" charset="0"/>
            </a:endParaRPr>
          </a:p>
          <a:p>
            <a:pPr marL="285750" indent="-285750">
              <a:spcBef>
                <a:spcPts val="600"/>
              </a:spcBef>
              <a:spcAft>
                <a:spcPts val="600"/>
              </a:spcAft>
              <a:buFont typeface="Arial" panose="020B0604020202020204" pitchFamily="34" charset="0"/>
              <a:buChar char="•"/>
            </a:pPr>
            <a:r>
              <a:rPr lang="fr-FR" b="1" dirty="0">
                <a:solidFill>
                  <a:schemeClr val="accent6">
                    <a:lumMod val="75000"/>
                  </a:schemeClr>
                </a:solidFill>
                <a:latin typeface="Georgia" panose="02040502050405020303" pitchFamily="18" charset="0"/>
              </a:rPr>
              <a:t>Cibler</a:t>
            </a:r>
            <a:r>
              <a:rPr lang="fr-FR" dirty="0">
                <a:solidFill>
                  <a:schemeClr val="accent6">
                    <a:lumMod val="75000"/>
                  </a:schemeClr>
                </a:solidFill>
                <a:latin typeface="Georgia" panose="02040502050405020303" pitchFamily="18" charset="0"/>
              </a:rPr>
              <a:t> </a:t>
            </a:r>
            <a:r>
              <a:rPr lang="fr-FR" dirty="0">
                <a:solidFill>
                  <a:srgbClr val="0070C0"/>
                </a:solidFill>
                <a:latin typeface="Georgia" panose="02040502050405020303" pitchFamily="18" charset="0"/>
              </a:rPr>
              <a:t>les collectivités à fort potentiel et les CDG. </a:t>
            </a:r>
          </a:p>
          <a:p>
            <a:pPr marL="285750" indent="-285750">
              <a:spcBef>
                <a:spcPts val="600"/>
              </a:spcBef>
              <a:spcAft>
                <a:spcPts val="600"/>
              </a:spcAft>
              <a:buFont typeface="Arial" panose="020B0604020202020204" pitchFamily="34" charset="0"/>
              <a:buChar char="•"/>
            </a:pPr>
            <a:r>
              <a:rPr lang="fr-FR" b="1" dirty="0">
                <a:solidFill>
                  <a:schemeClr val="accent6">
                    <a:lumMod val="75000"/>
                  </a:schemeClr>
                </a:solidFill>
                <a:latin typeface="Georgia" panose="02040502050405020303" pitchFamily="18" charset="0"/>
              </a:rPr>
              <a:t>Être représenté</a:t>
            </a:r>
            <a:r>
              <a:rPr lang="fr-FR" dirty="0">
                <a:solidFill>
                  <a:schemeClr val="accent6">
                    <a:lumMod val="75000"/>
                  </a:schemeClr>
                </a:solidFill>
                <a:latin typeface="Georgia" panose="02040502050405020303" pitchFamily="18" charset="0"/>
              </a:rPr>
              <a:t> </a:t>
            </a:r>
            <a:r>
              <a:rPr lang="fr-FR" dirty="0">
                <a:solidFill>
                  <a:srgbClr val="0070C0"/>
                </a:solidFill>
                <a:latin typeface="Georgia" panose="02040502050405020303" pitchFamily="18" charset="0"/>
              </a:rPr>
              <a:t>dans les collectivités dans lesquelles il n’y avait aucune OS </a:t>
            </a:r>
            <a:r>
              <a:rPr lang="fr-FR" dirty="0" smtClean="0">
                <a:solidFill>
                  <a:srgbClr val="0070C0"/>
                </a:solidFill>
                <a:latin typeface="Georgia" panose="02040502050405020303" pitchFamily="18" charset="0"/>
              </a:rPr>
              <a:t>précédemment.</a:t>
            </a:r>
          </a:p>
          <a:p>
            <a:pPr marL="285750" indent="-285750">
              <a:spcBef>
                <a:spcPts val="600"/>
              </a:spcBef>
              <a:spcAft>
                <a:spcPts val="600"/>
              </a:spcAft>
              <a:buFont typeface="Arial" panose="020B0604020202020204" pitchFamily="34" charset="0"/>
              <a:buChar char="•"/>
            </a:pPr>
            <a:endParaRPr lang="fr-FR" dirty="0">
              <a:solidFill>
                <a:srgbClr val="0070C0"/>
              </a:solidFill>
              <a:effectLst/>
              <a:latin typeface="Georgia" panose="02040502050405020303" pitchFamily="18" charset="0"/>
            </a:endParaRP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7380367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82484"/>
            <a:ext cx="439094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r>
              <a:rPr lang="fr-FR" altLang="fr-FR" sz="1400" b="1" dirty="0" smtClean="0">
                <a:latin typeface="Arial" panose="020B0604020202020204" pitchFamily="34" charset="0"/>
              </a:rPr>
              <a:t>Il </a:t>
            </a:r>
            <a:r>
              <a:rPr lang="fr-FR" altLang="fr-FR" sz="1400" b="1" dirty="0">
                <a:latin typeface="Arial" panose="020B0604020202020204" pitchFamily="34" charset="0"/>
              </a:rPr>
              <a:t>est impératif d’être à la hauteur de la promesse </a:t>
            </a: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8" name="Image 7"/>
          <p:cNvPicPr>
            <a:picLocks noChangeAspect="1"/>
          </p:cNvPicPr>
          <p:nvPr/>
        </p:nvPicPr>
        <p:blipFill>
          <a:blip r:embed="rId4"/>
          <a:stretch>
            <a:fillRect/>
          </a:stretch>
        </p:blipFill>
        <p:spPr>
          <a:xfrm>
            <a:off x="304800" y="2209800"/>
            <a:ext cx="3490918" cy="3057835"/>
          </a:xfrm>
          <a:prstGeom prst="rect">
            <a:avLst/>
          </a:prstGeom>
        </p:spPr>
      </p:pic>
      <p:sp>
        <p:nvSpPr>
          <p:cNvPr id="11" name="Rectangle 10"/>
          <p:cNvSpPr/>
          <p:nvPr/>
        </p:nvSpPr>
        <p:spPr>
          <a:xfrm>
            <a:off x="3986501" y="2935798"/>
            <a:ext cx="5410200" cy="1508105"/>
          </a:xfrm>
          <a:prstGeom prst="rect">
            <a:avLst/>
          </a:prstGeom>
        </p:spPr>
        <p:txBody>
          <a:bodyPr wrap="square">
            <a:spAutoFit/>
          </a:bodyPr>
          <a:lstStyle/>
          <a:p>
            <a:pPr algn="just">
              <a:spcBef>
                <a:spcPts val="600"/>
              </a:spcBef>
              <a:spcAft>
                <a:spcPts val="600"/>
              </a:spcAft>
            </a:pPr>
            <a:r>
              <a:rPr lang="fr-FR" b="1" dirty="0">
                <a:solidFill>
                  <a:srgbClr val="0072BC"/>
                </a:solidFill>
                <a:latin typeface="Georgia" panose="02040502050405020303" pitchFamily="18" charset="0"/>
              </a:rPr>
              <a:t>S’adresser aux organisations prof comme </a:t>
            </a:r>
            <a:r>
              <a:rPr lang="fr-FR" b="1" dirty="0" smtClean="0">
                <a:solidFill>
                  <a:srgbClr val="0072BC"/>
                </a:solidFill>
                <a:latin typeface="Georgia" panose="02040502050405020303" pitchFamily="18" charset="0"/>
              </a:rPr>
              <a:t>relais : </a:t>
            </a:r>
            <a:endParaRPr lang="fr-FR" b="1" dirty="0">
              <a:solidFill>
                <a:srgbClr val="0072BC"/>
              </a:solidFill>
              <a:latin typeface="Georgia" panose="02040502050405020303" pitchFamily="18" charset="0"/>
            </a:endParaRPr>
          </a:p>
          <a:p>
            <a:pPr marL="285750" indent="-285750" algn="just">
              <a:spcBef>
                <a:spcPts val="600"/>
              </a:spcBef>
              <a:spcAft>
                <a:spcPts val="600"/>
              </a:spcAft>
              <a:buFont typeface="Arial" panose="020B0604020202020204" pitchFamily="34" charset="0"/>
              <a:buChar char="•"/>
            </a:pPr>
            <a:r>
              <a:rPr lang="fr-FR" b="1" dirty="0">
                <a:solidFill>
                  <a:schemeClr val="accent6">
                    <a:lumMod val="75000"/>
                  </a:schemeClr>
                </a:solidFill>
                <a:latin typeface="Georgia" panose="02040502050405020303" pitchFamily="18" charset="0"/>
              </a:rPr>
              <a:t>Par métier </a:t>
            </a:r>
            <a:endParaRPr lang="fr-FR" b="1" dirty="0" smtClean="0">
              <a:solidFill>
                <a:schemeClr val="accent6">
                  <a:lumMod val="75000"/>
                </a:schemeClr>
              </a:solidFill>
              <a:latin typeface="Georgia" panose="02040502050405020303" pitchFamily="18" charset="0"/>
            </a:endParaRPr>
          </a:p>
          <a:p>
            <a:pPr marL="285750" indent="-285750" algn="just">
              <a:spcBef>
                <a:spcPts val="600"/>
              </a:spcBef>
              <a:spcAft>
                <a:spcPts val="600"/>
              </a:spcAft>
              <a:buFont typeface="Arial" panose="020B0604020202020204" pitchFamily="34" charset="0"/>
              <a:buChar char="•"/>
            </a:pPr>
            <a:r>
              <a:rPr lang="fr-FR" b="1" dirty="0" smtClean="0">
                <a:solidFill>
                  <a:schemeClr val="accent6">
                    <a:lumMod val="75000"/>
                  </a:schemeClr>
                </a:solidFill>
                <a:latin typeface="Georgia" panose="02040502050405020303" pitchFamily="18" charset="0"/>
              </a:rPr>
              <a:t>Par </a:t>
            </a:r>
            <a:r>
              <a:rPr lang="fr-FR" b="1" dirty="0">
                <a:solidFill>
                  <a:schemeClr val="accent6">
                    <a:lumMod val="75000"/>
                  </a:schemeClr>
                </a:solidFill>
                <a:latin typeface="Georgia" panose="02040502050405020303" pitchFamily="18" charset="0"/>
              </a:rPr>
              <a:t>région</a:t>
            </a:r>
            <a:endParaRPr lang="fr-FR" dirty="0">
              <a:solidFill>
                <a:schemeClr val="accent6">
                  <a:lumMod val="75000"/>
                </a:schemeClr>
              </a:solidFill>
              <a:effectLst/>
              <a:latin typeface="Georgia" panose="02040502050405020303" pitchFamily="18" charset="0"/>
            </a:endParaRP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49275733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382484"/>
            <a:ext cx="439094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r>
              <a:rPr lang="fr-FR" altLang="fr-FR" sz="1400" b="1" dirty="0" smtClean="0">
                <a:latin typeface="Arial" panose="020B0604020202020204" pitchFamily="34" charset="0"/>
              </a:rPr>
              <a:t>Il </a:t>
            </a:r>
            <a:r>
              <a:rPr lang="fr-FR" altLang="fr-FR" sz="1400" b="1" dirty="0">
                <a:latin typeface="Arial" panose="020B0604020202020204" pitchFamily="34" charset="0"/>
              </a:rPr>
              <a:t>est impératif d’être à la hauteur de la promesse </a:t>
            </a: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8" name="Image 7"/>
          <p:cNvPicPr>
            <a:picLocks noChangeAspect="1"/>
          </p:cNvPicPr>
          <p:nvPr/>
        </p:nvPicPr>
        <p:blipFill>
          <a:blip r:embed="rId4"/>
          <a:stretch>
            <a:fillRect/>
          </a:stretch>
        </p:blipFill>
        <p:spPr>
          <a:xfrm>
            <a:off x="304800" y="2209800"/>
            <a:ext cx="3490918" cy="3057835"/>
          </a:xfrm>
          <a:prstGeom prst="rect">
            <a:avLst/>
          </a:prstGeom>
        </p:spPr>
      </p:pic>
      <p:sp>
        <p:nvSpPr>
          <p:cNvPr id="11" name="Rectangle 10"/>
          <p:cNvSpPr/>
          <p:nvPr/>
        </p:nvSpPr>
        <p:spPr>
          <a:xfrm>
            <a:off x="3986501" y="2935798"/>
            <a:ext cx="5410200" cy="1508105"/>
          </a:xfrm>
          <a:prstGeom prst="rect">
            <a:avLst/>
          </a:prstGeom>
        </p:spPr>
        <p:txBody>
          <a:bodyPr wrap="square">
            <a:spAutoFit/>
          </a:bodyPr>
          <a:lstStyle/>
          <a:p>
            <a:pPr algn="just">
              <a:spcBef>
                <a:spcPts val="600"/>
              </a:spcBef>
              <a:spcAft>
                <a:spcPts val="600"/>
              </a:spcAft>
            </a:pPr>
            <a:r>
              <a:rPr lang="fr-FR" b="1" dirty="0">
                <a:solidFill>
                  <a:srgbClr val="0072BC"/>
                </a:solidFill>
                <a:latin typeface="Georgia" panose="02040502050405020303" pitchFamily="18" charset="0"/>
              </a:rPr>
              <a:t>S’adresser aux organisations prof comme </a:t>
            </a:r>
            <a:r>
              <a:rPr lang="fr-FR" b="1" dirty="0" smtClean="0">
                <a:solidFill>
                  <a:srgbClr val="0072BC"/>
                </a:solidFill>
                <a:latin typeface="Georgia" panose="02040502050405020303" pitchFamily="18" charset="0"/>
              </a:rPr>
              <a:t>relais : </a:t>
            </a:r>
            <a:endParaRPr lang="fr-FR" b="1" dirty="0">
              <a:solidFill>
                <a:srgbClr val="0072BC"/>
              </a:solidFill>
              <a:latin typeface="Georgia" panose="02040502050405020303" pitchFamily="18" charset="0"/>
            </a:endParaRPr>
          </a:p>
          <a:p>
            <a:pPr marL="285750" indent="-285750" algn="just">
              <a:spcBef>
                <a:spcPts val="600"/>
              </a:spcBef>
              <a:spcAft>
                <a:spcPts val="600"/>
              </a:spcAft>
              <a:buFont typeface="Arial" panose="020B0604020202020204" pitchFamily="34" charset="0"/>
              <a:buChar char="•"/>
            </a:pPr>
            <a:r>
              <a:rPr lang="fr-FR" b="1" dirty="0">
                <a:solidFill>
                  <a:schemeClr val="accent6">
                    <a:lumMod val="75000"/>
                  </a:schemeClr>
                </a:solidFill>
                <a:latin typeface="Georgia" panose="02040502050405020303" pitchFamily="18" charset="0"/>
              </a:rPr>
              <a:t>Par métier </a:t>
            </a:r>
            <a:endParaRPr lang="fr-FR" b="1" dirty="0" smtClean="0">
              <a:solidFill>
                <a:schemeClr val="accent6">
                  <a:lumMod val="75000"/>
                </a:schemeClr>
              </a:solidFill>
              <a:latin typeface="Georgia" panose="02040502050405020303" pitchFamily="18" charset="0"/>
            </a:endParaRPr>
          </a:p>
          <a:p>
            <a:pPr marL="285750" indent="-285750" algn="just">
              <a:spcBef>
                <a:spcPts val="600"/>
              </a:spcBef>
              <a:spcAft>
                <a:spcPts val="600"/>
              </a:spcAft>
              <a:buFont typeface="Arial" panose="020B0604020202020204" pitchFamily="34" charset="0"/>
              <a:buChar char="•"/>
            </a:pPr>
            <a:r>
              <a:rPr lang="fr-FR" b="1" dirty="0" smtClean="0">
                <a:solidFill>
                  <a:schemeClr val="accent6">
                    <a:lumMod val="75000"/>
                  </a:schemeClr>
                </a:solidFill>
                <a:latin typeface="Georgia" panose="02040502050405020303" pitchFamily="18" charset="0"/>
              </a:rPr>
              <a:t>Par </a:t>
            </a:r>
            <a:r>
              <a:rPr lang="fr-FR" b="1" dirty="0">
                <a:solidFill>
                  <a:schemeClr val="accent6">
                    <a:lumMod val="75000"/>
                  </a:schemeClr>
                </a:solidFill>
                <a:latin typeface="Georgia" panose="02040502050405020303" pitchFamily="18" charset="0"/>
              </a:rPr>
              <a:t>région</a:t>
            </a:r>
            <a:endParaRPr lang="fr-FR" dirty="0">
              <a:solidFill>
                <a:schemeClr val="accent6">
                  <a:lumMod val="75000"/>
                </a:schemeClr>
              </a:solidFill>
              <a:effectLst/>
              <a:latin typeface="Georgia" panose="02040502050405020303" pitchFamily="18" charset="0"/>
            </a:endParaRP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693231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a:t>
            </a:r>
            <a:r>
              <a:rPr lang="fr-FR" b="1" dirty="0" smtClean="0"/>
              <a:t>des </a:t>
            </a:r>
            <a:r>
              <a:rPr lang="fr-FR" b="1" dirty="0"/>
              <a:t>formations CST / </a:t>
            </a:r>
            <a:r>
              <a:rPr lang="fr-FR" b="1" dirty="0" smtClean="0"/>
              <a:t>F3SCT par le SNT</a:t>
            </a:r>
            <a:endParaRPr lang="fr-FR"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Tree>
    <p:extLst>
      <p:ext uri="{BB962C8B-B14F-4D97-AF65-F5344CB8AC3E}">
        <p14:creationId xmlns:p14="http://schemas.microsoft.com/office/powerpoint/2010/main" val="36413997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des formations CST / F3SCT par le SNT</a:t>
            </a:r>
            <a:endParaRPr lang="fr-FR" b="1"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
        <p:nvSpPr>
          <p:cNvPr id="8" name="Rectangle 7"/>
          <p:cNvSpPr/>
          <p:nvPr/>
        </p:nvSpPr>
        <p:spPr>
          <a:xfrm>
            <a:off x="1287187" y="2448179"/>
            <a:ext cx="7270784" cy="2924262"/>
          </a:xfrm>
          <a:prstGeom prst="rect">
            <a:avLst/>
          </a:prstGeom>
        </p:spPr>
        <p:txBody>
          <a:bodyPr wrap="square">
            <a:spAutoFit/>
          </a:bodyPr>
          <a:lstStyle/>
          <a:p>
            <a:pPr>
              <a:lnSpc>
                <a:spcPct val="107000"/>
              </a:lnSpc>
              <a:spcAft>
                <a:spcPts val="0"/>
              </a:spcAft>
            </a:pPr>
            <a:r>
              <a:rPr lang="fr-FR" sz="2800" b="1" dirty="0">
                <a:solidFill>
                  <a:srgbClr val="ED7D31"/>
                </a:solidFill>
                <a:latin typeface="Calibri" panose="020F0502020204030204" pitchFamily="34" charset="0"/>
                <a:ea typeface="Calibri" panose="020F0502020204030204" pitchFamily="34" charset="0"/>
                <a:cs typeface="Times New Roman" panose="02020603050405020304" pitchFamily="18" charset="0"/>
              </a:rPr>
              <a:t>Contexte</a:t>
            </a:r>
            <a:endParaRPr lang="fr-FR"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fr-FR" dirty="0">
                <a:solidFill>
                  <a:srgbClr val="0070C0"/>
                </a:solidFill>
                <a:latin typeface="Calibri" panose="020F0502020204030204" pitchFamily="34" charset="0"/>
                <a:ea typeface="Calibri" panose="020F0502020204030204" pitchFamily="34" charset="0"/>
                <a:cs typeface="Times New Roman" panose="02020603050405020304" pitchFamily="18" charset="0"/>
              </a:rPr>
              <a:t>Depuis les élections professionnelles de décembre 2022, les représentants du personnel dans la fonction publique territoriale (FPT) siègent désormais au sein du Comité Social Territorial (CST) et, le cas échéant, de la Formation Spécialisée en matière de Santé, de Sécurité et de Conditions de Travail (F3SCT). </a:t>
            </a:r>
            <a:endParaRPr lang="fr-FR"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endParaRPr lang="fr-FR"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fr-FR" dirty="0" smtClean="0">
                <a:solidFill>
                  <a:srgbClr val="0070C0"/>
                </a:solidFill>
                <a:latin typeface="Calibri" panose="020F0502020204030204" pitchFamily="34" charset="0"/>
                <a:ea typeface="Calibri" panose="020F0502020204030204" pitchFamily="34" charset="0"/>
                <a:cs typeface="Times New Roman" panose="02020603050405020304" pitchFamily="18" charset="0"/>
              </a:rPr>
              <a:t>Ces </a:t>
            </a:r>
            <a:r>
              <a:rPr lang="fr-FR" dirty="0">
                <a:solidFill>
                  <a:srgbClr val="0070C0"/>
                </a:solidFill>
                <a:latin typeface="Calibri" panose="020F0502020204030204" pitchFamily="34" charset="0"/>
                <a:ea typeface="Calibri" panose="020F0502020204030204" pitchFamily="34" charset="0"/>
                <a:cs typeface="Times New Roman" panose="02020603050405020304" pitchFamily="18" charset="0"/>
              </a:rPr>
              <a:t>instances ont remplacé les anciens CT et CHSCT, conformément à la réforme du dialogue social issue de la loi n°2019-828 du 6 août 2019.</a:t>
            </a:r>
          </a:p>
        </p:txBody>
      </p:sp>
    </p:spTree>
    <p:extLst>
      <p:ext uri="{BB962C8B-B14F-4D97-AF65-F5344CB8AC3E}">
        <p14:creationId xmlns:p14="http://schemas.microsoft.com/office/powerpoint/2010/main" val="23050336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des formations CST / F3SCT par le SNT</a:t>
            </a:r>
            <a:endParaRPr lang="fr-FR" b="1"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
        <p:nvSpPr>
          <p:cNvPr id="8" name="Rectangle 7"/>
          <p:cNvSpPr/>
          <p:nvPr/>
        </p:nvSpPr>
        <p:spPr>
          <a:xfrm>
            <a:off x="1287187" y="3266033"/>
            <a:ext cx="7270784" cy="1477328"/>
          </a:xfrm>
          <a:prstGeom prst="rect">
            <a:avLst/>
          </a:prstGeom>
        </p:spPr>
        <p:txBody>
          <a:bodyPr wrap="square">
            <a:spAutoFit/>
          </a:bodyPr>
          <a:lstStyle/>
          <a:p>
            <a:pPr marL="285750" indent="-285750">
              <a:buFont typeface="Wingdings" panose="05000000000000000000" pitchFamily="2" charset="2"/>
              <a:buChar char="Ø"/>
            </a:pPr>
            <a:r>
              <a:rPr lang="fr-FR" dirty="0">
                <a:solidFill>
                  <a:srgbClr val="0070C0"/>
                </a:solidFill>
              </a:rPr>
              <a:t>Dans ce cadre, la réglementation impose ou ouvre </a:t>
            </a:r>
            <a:r>
              <a:rPr lang="fr-FR" b="1" dirty="0">
                <a:solidFill>
                  <a:schemeClr val="accent6">
                    <a:lumMod val="75000"/>
                  </a:schemeClr>
                </a:solidFill>
              </a:rPr>
              <a:t>un</a:t>
            </a:r>
            <a:r>
              <a:rPr lang="fr-FR" b="1" dirty="0">
                <a:solidFill>
                  <a:srgbClr val="0070C0"/>
                </a:solidFill>
              </a:rPr>
              <a:t> </a:t>
            </a:r>
            <a:r>
              <a:rPr lang="fr-FR" b="1" dirty="0">
                <a:solidFill>
                  <a:schemeClr val="accent6">
                    <a:lumMod val="75000"/>
                  </a:schemeClr>
                </a:solidFill>
              </a:rPr>
              <a:t>droit à formation pour les membres élus du personnel. </a:t>
            </a:r>
            <a:endParaRPr lang="fr-FR" b="1" dirty="0" smtClean="0">
              <a:solidFill>
                <a:schemeClr val="accent6">
                  <a:lumMod val="75000"/>
                </a:schemeClr>
              </a:solidFill>
            </a:endParaRPr>
          </a:p>
          <a:p>
            <a:pPr marL="285750" indent="-285750">
              <a:buFont typeface="Wingdings" panose="05000000000000000000" pitchFamily="2" charset="2"/>
              <a:buChar char="Ø"/>
            </a:pPr>
            <a:endParaRPr lang="fr-FR" dirty="0" smtClean="0">
              <a:solidFill>
                <a:srgbClr val="0070C0"/>
              </a:solidFill>
            </a:endParaRPr>
          </a:p>
          <a:p>
            <a:pPr marL="285750" indent="-285750">
              <a:buFont typeface="Wingdings" panose="05000000000000000000" pitchFamily="2" charset="2"/>
              <a:buChar char="Ø"/>
            </a:pPr>
            <a:r>
              <a:rPr lang="fr-FR" dirty="0" smtClean="0">
                <a:solidFill>
                  <a:srgbClr val="0070C0"/>
                </a:solidFill>
              </a:rPr>
              <a:t>Ces </a:t>
            </a:r>
            <a:r>
              <a:rPr lang="fr-FR" dirty="0">
                <a:solidFill>
                  <a:srgbClr val="0070C0"/>
                </a:solidFill>
              </a:rPr>
              <a:t>formations représentent </a:t>
            </a:r>
            <a:r>
              <a:rPr lang="fr-FR" b="1" dirty="0">
                <a:solidFill>
                  <a:schemeClr val="accent6">
                    <a:lumMod val="75000"/>
                  </a:schemeClr>
                </a:solidFill>
              </a:rPr>
              <a:t>un enjeu central </a:t>
            </a:r>
            <a:r>
              <a:rPr lang="fr-FR" dirty="0">
                <a:solidFill>
                  <a:srgbClr val="0070C0"/>
                </a:solidFill>
              </a:rPr>
              <a:t>pour l’efficacité syndicale, la protection des agents et le bon fonctionnement du dialogue social.</a:t>
            </a:r>
          </a:p>
        </p:txBody>
      </p:sp>
    </p:spTree>
    <p:extLst>
      <p:ext uri="{BB962C8B-B14F-4D97-AF65-F5344CB8AC3E}">
        <p14:creationId xmlns:p14="http://schemas.microsoft.com/office/powerpoint/2010/main" val="28036251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des formations CST / F3SCT par le SNT</a:t>
            </a:r>
            <a:endParaRPr lang="fr-FR" b="1"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
        <p:nvSpPr>
          <p:cNvPr id="8" name="Rectangle 7"/>
          <p:cNvSpPr/>
          <p:nvPr/>
        </p:nvSpPr>
        <p:spPr>
          <a:xfrm>
            <a:off x="1287187" y="3266033"/>
            <a:ext cx="7270784" cy="923330"/>
          </a:xfrm>
          <a:prstGeom prst="rect">
            <a:avLst/>
          </a:prstGeom>
        </p:spPr>
        <p:txBody>
          <a:bodyPr wrap="square">
            <a:spAutoFit/>
          </a:bodyPr>
          <a:lstStyle/>
          <a:p>
            <a:pPr algn="just"/>
            <a:r>
              <a:rPr lang="fr-FR" dirty="0">
                <a:solidFill>
                  <a:srgbClr val="0070C0"/>
                </a:solidFill>
              </a:rPr>
              <a:t>Notre organisation syndicale </a:t>
            </a:r>
            <a:r>
              <a:rPr lang="fr-FR" b="1" dirty="0">
                <a:solidFill>
                  <a:schemeClr val="accent6">
                    <a:lumMod val="75000"/>
                  </a:schemeClr>
                </a:solidFill>
              </a:rPr>
              <a:t>souhaite s’engager activement </a:t>
            </a:r>
            <a:r>
              <a:rPr lang="fr-FR" dirty="0">
                <a:solidFill>
                  <a:srgbClr val="0070C0"/>
                </a:solidFill>
              </a:rPr>
              <a:t>dans l’organisation et l’animation de ces formations, en tant que </a:t>
            </a:r>
            <a:r>
              <a:rPr lang="fr-FR" dirty="0">
                <a:solidFill>
                  <a:srgbClr val="0070C0"/>
                </a:solidFill>
                <a:hlinkClick r:id="rId5"/>
              </a:rPr>
              <a:t>formateurs </a:t>
            </a:r>
            <a:r>
              <a:rPr lang="fr-FR" dirty="0" smtClean="0">
                <a:solidFill>
                  <a:srgbClr val="0070C0"/>
                </a:solidFill>
                <a:hlinkClick r:id="rId5"/>
              </a:rPr>
              <a:t>agréé </a:t>
            </a:r>
            <a:r>
              <a:rPr lang="fr-FR" dirty="0">
                <a:solidFill>
                  <a:srgbClr val="0070C0"/>
                </a:solidFill>
                <a:hlinkClick r:id="rId5"/>
              </a:rPr>
              <a:t>par le CFS. </a:t>
            </a:r>
            <a:endParaRPr lang="fr-FR" dirty="0">
              <a:solidFill>
                <a:srgbClr val="0070C0"/>
              </a:solidFill>
            </a:endParaRPr>
          </a:p>
        </p:txBody>
      </p:sp>
    </p:spTree>
    <p:extLst>
      <p:ext uri="{BB962C8B-B14F-4D97-AF65-F5344CB8AC3E}">
        <p14:creationId xmlns:p14="http://schemas.microsoft.com/office/powerpoint/2010/main" val="30640578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des formations CST / F3SCT par le SNT</a:t>
            </a:r>
            <a:endParaRPr lang="fr-FR" b="1"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
        <p:nvSpPr>
          <p:cNvPr id="8" name="Rectangle 7"/>
          <p:cNvSpPr/>
          <p:nvPr/>
        </p:nvSpPr>
        <p:spPr>
          <a:xfrm>
            <a:off x="1287187" y="3266033"/>
            <a:ext cx="7270784" cy="1569660"/>
          </a:xfrm>
          <a:prstGeom prst="rect">
            <a:avLst/>
          </a:prstGeom>
        </p:spPr>
        <p:txBody>
          <a:bodyPr wrap="square">
            <a:spAutoFit/>
          </a:bodyPr>
          <a:lstStyle/>
          <a:p>
            <a:pPr algn="just"/>
            <a:r>
              <a:rPr lang="fr-FR" sz="2400" b="1" dirty="0">
                <a:solidFill>
                  <a:srgbClr val="0070C0"/>
                </a:solidFill>
              </a:rPr>
              <a:t>Il reste </a:t>
            </a:r>
            <a:r>
              <a:rPr lang="fr-FR" sz="2400" b="1" dirty="0">
                <a:solidFill>
                  <a:schemeClr val="accent6">
                    <a:lumMod val="75000"/>
                  </a:schemeClr>
                </a:solidFill>
              </a:rPr>
              <a:t>un peu plus d’un an ½ </a:t>
            </a:r>
            <a:r>
              <a:rPr lang="fr-FR" sz="2400" b="1" dirty="0">
                <a:solidFill>
                  <a:srgbClr val="0070C0"/>
                </a:solidFill>
              </a:rPr>
              <a:t>avant les élections professionnelles. </a:t>
            </a:r>
            <a:endParaRPr lang="fr-FR" sz="2400" b="1" dirty="0" smtClean="0">
              <a:solidFill>
                <a:srgbClr val="0070C0"/>
              </a:solidFill>
            </a:endParaRPr>
          </a:p>
          <a:p>
            <a:pPr algn="just"/>
            <a:r>
              <a:rPr lang="fr-FR" sz="2400" b="1" dirty="0" smtClean="0">
                <a:solidFill>
                  <a:schemeClr val="accent6">
                    <a:lumMod val="75000"/>
                  </a:schemeClr>
                </a:solidFill>
              </a:rPr>
              <a:t>Et </a:t>
            </a:r>
            <a:r>
              <a:rPr lang="fr-FR" sz="2400" b="1" dirty="0">
                <a:solidFill>
                  <a:schemeClr val="accent6">
                    <a:lumMod val="75000"/>
                  </a:schemeClr>
                </a:solidFill>
              </a:rPr>
              <a:t>post élection jusqu’à 6 mois maximum </a:t>
            </a:r>
            <a:r>
              <a:rPr lang="fr-FR" sz="2400" b="1" dirty="0">
                <a:solidFill>
                  <a:srgbClr val="0070C0"/>
                </a:solidFill>
              </a:rPr>
              <a:t>pour former les élus. </a:t>
            </a:r>
            <a:endParaRPr lang="fr-FR" sz="2400" dirty="0">
              <a:solidFill>
                <a:srgbClr val="0070C0"/>
              </a:solidFill>
            </a:endParaRPr>
          </a:p>
        </p:txBody>
      </p:sp>
    </p:spTree>
    <p:extLst>
      <p:ext uri="{BB962C8B-B14F-4D97-AF65-F5344CB8AC3E}">
        <p14:creationId xmlns:p14="http://schemas.microsoft.com/office/powerpoint/2010/main" val="7968793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des formations CST / F3SCT par le SNT</a:t>
            </a:r>
            <a:endParaRPr lang="fr-FR" b="1"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
        <p:nvSpPr>
          <p:cNvPr id="8" name="Rectangle 7"/>
          <p:cNvSpPr/>
          <p:nvPr/>
        </p:nvSpPr>
        <p:spPr>
          <a:xfrm>
            <a:off x="1287187" y="3266033"/>
            <a:ext cx="7270784" cy="1200329"/>
          </a:xfrm>
          <a:prstGeom prst="rect">
            <a:avLst/>
          </a:prstGeom>
        </p:spPr>
        <p:txBody>
          <a:bodyPr wrap="square">
            <a:spAutoFit/>
          </a:bodyPr>
          <a:lstStyle/>
          <a:p>
            <a:r>
              <a:rPr lang="fr-FR" b="1" dirty="0">
                <a:solidFill>
                  <a:schemeClr val="accent6">
                    <a:lumMod val="75000"/>
                  </a:schemeClr>
                </a:solidFill>
              </a:rPr>
              <a:t>Si le CFS ne peut former nos membres</a:t>
            </a:r>
            <a:r>
              <a:rPr lang="fr-FR" dirty="0">
                <a:solidFill>
                  <a:srgbClr val="0070C0"/>
                </a:solidFill>
              </a:rPr>
              <a:t>, l’ISST à Bourg la Reine </a:t>
            </a:r>
            <a:r>
              <a:rPr lang="fr-FR" dirty="0" smtClean="0">
                <a:solidFill>
                  <a:srgbClr val="0070C0"/>
                </a:solidFill>
              </a:rPr>
              <a:t>fait </a:t>
            </a:r>
            <a:r>
              <a:rPr lang="fr-FR" dirty="0">
                <a:solidFill>
                  <a:srgbClr val="0070C0"/>
                </a:solidFill>
              </a:rPr>
              <a:t>partie d’un réseau de 10 Instituts du travail et a pour mission de former les militants syndicaux et de compléter leur expérience par un enseignement de niveau universitaire. Il propose des formations de formateur.</a:t>
            </a:r>
          </a:p>
        </p:txBody>
      </p:sp>
    </p:spTree>
    <p:extLst>
      <p:ext uri="{BB962C8B-B14F-4D97-AF65-F5344CB8AC3E}">
        <p14:creationId xmlns:p14="http://schemas.microsoft.com/office/powerpoint/2010/main" val="13960822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des formations CST / F3SCT par le SNT</a:t>
            </a:r>
            <a:endParaRPr lang="fr-FR" b="1"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
        <p:nvSpPr>
          <p:cNvPr id="8" name="Rectangle 7"/>
          <p:cNvSpPr/>
          <p:nvPr/>
        </p:nvSpPr>
        <p:spPr>
          <a:xfrm>
            <a:off x="1287187" y="3266033"/>
            <a:ext cx="7270784" cy="1200329"/>
          </a:xfrm>
          <a:prstGeom prst="rect">
            <a:avLst/>
          </a:prstGeom>
        </p:spPr>
        <p:txBody>
          <a:bodyPr wrap="square">
            <a:spAutoFit/>
          </a:bodyPr>
          <a:lstStyle/>
          <a:p>
            <a:pPr algn="just"/>
            <a:r>
              <a:rPr lang="fr-FR" dirty="0">
                <a:solidFill>
                  <a:srgbClr val="0070C0"/>
                </a:solidFill>
              </a:rPr>
              <a:t>Le coût de ces formations </a:t>
            </a:r>
            <a:r>
              <a:rPr lang="fr-FR" dirty="0" smtClean="0">
                <a:solidFill>
                  <a:srgbClr val="0070C0"/>
                </a:solidFill>
              </a:rPr>
              <a:t>(8 formateurs nationaux) serait </a:t>
            </a:r>
            <a:r>
              <a:rPr lang="fr-FR" dirty="0">
                <a:solidFill>
                  <a:srgbClr val="0070C0"/>
                </a:solidFill>
              </a:rPr>
              <a:t>porté par la </a:t>
            </a:r>
            <a:r>
              <a:rPr lang="fr-FR" dirty="0" smtClean="0">
                <a:solidFill>
                  <a:srgbClr val="0070C0"/>
                </a:solidFill>
              </a:rPr>
              <a:t>Fédération ou la Confédération, </a:t>
            </a:r>
            <a:r>
              <a:rPr lang="fr-FR" dirty="0">
                <a:solidFill>
                  <a:srgbClr val="0070C0"/>
                </a:solidFill>
              </a:rPr>
              <a:t>qui post élection </a:t>
            </a:r>
            <a:r>
              <a:rPr lang="fr-FR" dirty="0" smtClean="0">
                <a:solidFill>
                  <a:srgbClr val="0070C0"/>
                </a:solidFill>
              </a:rPr>
              <a:t>pourraient </a:t>
            </a:r>
            <a:r>
              <a:rPr lang="fr-FR" b="1" dirty="0">
                <a:solidFill>
                  <a:schemeClr val="accent6">
                    <a:lumMod val="75000"/>
                  </a:schemeClr>
                </a:solidFill>
              </a:rPr>
              <a:t>réaliser un retour sur investissement en facturant aux collectivités les prestations de formation en santé sécurité et conditions de travail obligatoire. </a:t>
            </a:r>
            <a:endParaRPr lang="fr-FR" b="1" dirty="0" smtClean="0">
              <a:solidFill>
                <a:schemeClr val="accent6">
                  <a:lumMod val="75000"/>
                </a:schemeClr>
              </a:solidFill>
            </a:endParaRPr>
          </a:p>
        </p:txBody>
      </p:sp>
    </p:spTree>
    <p:extLst>
      <p:ext uri="{BB962C8B-B14F-4D97-AF65-F5344CB8AC3E}">
        <p14:creationId xmlns:p14="http://schemas.microsoft.com/office/powerpoint/2010/main" val="15836878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des formations CST / F3SCT par le SNT</a:t>
            </a:r>
            <a:endParaRPr lang="fr-FR" b="1"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
        <p:nvSpPr>
          <p:cNvPr id="8" name="Rectangle 7"/>
          <p:cNvSpPr/>
          <p:nvPr/>
        </p:nvSpPr>
        <p:spPr>
          <a:xfrm>
            <a:off x="1287187" y="3266033"/>
            <a:ext cx="7270784" cy="1477328"/>
          </a:xfrm>
          <a:prstGeom prst="rect">
            <a:avLst/>
          </a:prstGeom>
        </p:spPr>
        <p:txBody>
          <a:bodyPr wrap="square">
            <a:spAutoFit/>
          </a:bodyPr>
          <a:lstStyle/>
          <a:p>
            <a:r>
              <a:rPr lang="fr-FR" b="1" dirty="0">
                <a:solidFill>
                  <a:schemeClr val="accent6">
                    <a:lumMod val="75000"/>
                  </a:schemeClr>
                </a:solidFill>
              </a:rPr>
              <a:t>Le bénéfice pour le SNT</a:t>
            </a:r>
            <a:r>
              <a:rPr lang="fr-FR" dirty="0">
                <a:solidFill>
                  <a:schemeClr val="accent6">
                    <a:lumMod val="75000"/>
                  </a:schemeClr>
                </a:solidFill>
              </a:rPr>
              <a:t> </a:t>
            </a:r>
            <a:r>
              <a:rPr lang="fr-FR" dirty="0">
                <a:solidFill>
                  <a:srgbClr val="0070C0"/>
                </a:solidFill>
              </a:rPr>
              <a:t>ainsi que et pour les autres structures, </a:t>
            </a:r>
            <a:r>
              <a:rPr lang="fr-FR" b="1" dirty="0">
                <a:solidFill>
                  <a:schemeClr val="accent6">
                    <a:lumMod val="75000"/>
                  </a:schemeClr>
                </a:solidFill>
              </a:rPr>
              <a:t>disposer de formateurs agréés </a:t>
            </a:r>
            <a:r>
              <a:rPr lang="fr-FR" dirty="0">
                <a:solidFill>
                  <a:srgbClr val="0070C0"/>
                </a:solidFill>
              </a:rPr>
              <a:t>pour exploiter la possibilité offerte de dispenser des formations au titre des 12 jours de formations syndicales, économiques, environnementales et sociales.</a:t>
            </a:r>
          </a:p>
          <a:p>
            <a:r>
              <a:rPr lang="fr-FR" dirty="0"/>
              <a:t> </a:t>
            </a:r>
          </a:p>
        </p:txBody>
      </p:sp>
    </p:spTree>
    <p:extLst>
      <p:ext uri="{BB962C8B-B14F-4D97-AF65-F5344CB8AC3E}">
        <p14:creationId xmlns:p14="http://schemas.microsoft.com/office/powerpoint/2010/main" val="64667673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213207"/>
            <a:ext cx="508241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LES OBJECTIFS </a:t>
            </a:r>
            <a:r>
              <a:rPr lang="fr-FR" altLang="fr-FR" b="1" dirty="0" smtClean="0">
                <a:solidFill>
                  <a:srgbClr val="0070C0"/>
                </a:solidFill>
                <a:latin typeface="Arial" panose="020B0604020202020204" pitchFamily="34" charset="0"/>
              </a:rPr>
              <a:t>STRATÉGIQUES</a:t>
            </a:r>
          </a:p>
          <a:p>
            <a:pPr lvl="0" eaLnBrk="0" fontAlgn="base" hangingPunct="0">
              <a:spcBef>
                <a:spcPct val="0"/>
              </a:spcBef>
              <a:spcAft>
                <a:spcPct val="0"/>
              </a:spcAft>
            </a:pPr>
            <a:endParaRPr lang="fr-FR" altLang="fr-FR" b="1" dirty="0" smtClean="0">
              <a:solidFill>
                <a:srgbClr val="0070C0"/>
              </a:solidFill>
              <a:latin typeface="Arial" panose="020B0604020202020204" pitchFamily="34" charset="0"/>
            </a:endParaRPr>
          </a:p>
          <a:p>
            <a:r>
              <a:rPr lang="fr-FR" b="1" dirty="0"/>
              <a:t>Organisation des formations CST / F3SCT par le SNT</a:t>
            </a:r>
            <a:endParaRPr lang="fr-FR" b="1" dirty="0"/>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2"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4" cstate="print"/>
            <a:stretch>
              <a:fillRect/>
            </a:stretch>
          </a:blipFill>
        </p:spPr>
      </p:sp>
      <p:sp>
        <p:nvSpPr>
          <p:cNvPr id="8" name="Rectangle 7"/>
          <p:cNvSpPr/>
          <p:nvPr/>
        </p:nvSpPr>
        <p:spPr>
          <a:xfrm>
            <a:off x="1287187" y="3266033"/>
            <a:ext cx="7270784" cy="1200329"/>
          </a:xfrm>
          <a:prstGeom prst="rect">
            <a:avLst/>
          </a:prstGeom>
        </p:spPr>
        <p:txBody>
          <a:bodyPr wrap="square">
            <a:spAutoFit/>
          </a:bodyPr>
          <a:lstStyle/>
          <a:p>
            <a:r>
              <a:rPr lang="fr-FR" b="1" dirty="0" smtClean="0">
                <a:solidFill>
                  <a:srgbClr val="0070C0"/>
                </a:solidFill>
                <a:hlinkClick r:id="rId5"/>
              </a:rPr>
              <a:t>Opportunité </a:t>
            </a:r>
            <a:r>
              <a:rPr lang="fr-FR" b="1" dirty="0">
                <a:solidFill>
                  <a:srgbClr val="0070C0"/>
                </a:solidFill>
                <a:hlinkClick r:id="rId5"/>
              </a:rPr>
              <a:t>financière </a:t>
            </a:r>
            <a:r>
              <a:rPr lang="fr-FR" b="1" dirty="0">
                <a:solidFill>
                  <a:srgbClr val="0070C0"/>
                </a:solidFill>
              </a:rPr>
              <a:t>: </a:t>
            </a:r>
            <a:r>
              <a:rPr lang="fr-FR" dirty="0">
                <a:solidFill>
                  <a:srgbClr val="0070C0"/>
                </a:solidFill>
              </a:rPr>
              <a:t>Le déploiement d’un programme de formation post-électorale génère </a:t>
            </a:r>
            <a:r>
              <a:rPr lang="fr-FR" b="1" dirty="0">
                <a:solidFill>
                  <a:schemeClr val="accent6">
                    <a:lumMod val="75000"/>
                  </a:schemeClr>
                </a:solidFill>
              </a:rPr>
              <a:t>un revenu potentiel brut de plus de 600 000 €</a:t>
            </a:r>
            <a:r>
              <a:rPr lang="fr-FR" dirty="0">
                <a:solidFill>
                  <a:srgbClr val="0070C0"/>
                </a:solidFill>
              </a:rPr>
              <a:t>, mobilisable pour soutenir la professionnalisation, les permanents et les moyens logistiques.</a:t>
            </a:r>
            <a:r>
              <a:rPr lang="fr-FR" dirty="0">
                <a:solidFill>
                  <a:srgbClr val="0070C0"/>
                </a:solidFill>
              </a:rPr>
              <a:t> </a:t>
            </a:r>
          </a:p>
        </p:txBody>
      </p:sp>
    </p:spTree>
    <p:extLst>
      <p:ext uri="{BB962C8B-B14F-4D97-AF65-F5344CB8AC3E}">
        <p14:creationId xmlns:p14="http://schemas.microsoft.com/office/powerpoint/2010/main" val="53060224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263508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LA MISE EN </a:t>
            </a:r>
            <a:r>
              <a:rPr lang="fr-FR" altLang="fr-FR" b="1" dirty="0" smtClean="0">
                <a:solidFill>
                  <a:srgbClr val="0070C0"/>
                </a:solidFill>
                <a:latin typeface="Arial" panose="020B0604020202020204" pitchFamily="34" charset="0"/>
              </a:rPr>
              <a:t>OEUVRE</a:t>
            </a:r>
            <a:endParaRPr lang="fr-FR" altLang="fr-FR" sz="1400" b="1" dirty="0">
              <a:latin typeface="Arial" panose="020B0604020202020204" pitchFamily="34" charset="0"/>
            </a:endParaRP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1" name="Rectangle 10"/>
          <p:cNvSpPr/>
          <p:nvPr/>
        </p:nvSpPr>
        <p:spPr>
          <a:xfrm>
            <a:off x="3810000" y="2133600"/>
            <a:ext cx="5410200" cy="3293209"/>
          </a:xfrm>
          <a:prstGeom prst="rect">
            <a:avLst/>
          </a:prstGeom>
        </p:spPr>
        <p:txBody>
          <a:bodyPr wrap="square">
            <a:spAutoFit/>
          </a:bodyPr>
          <a:lstStyle/>
          <a:p>
            <a:pPr algn="just">
              <a:spcBef>
                <a:spcPts val="600"/>
              </a:spcBef>
              <a:spcAft>
                <a:spcPts val="600"/>
              </a:spcAft>
            </a:pPr>
            <a:r>
              <a:rPr lang="fr-FR" dirty="0" smtClean="0">
                <a:solidFill>
                  <a:srgbClr val="0072BC"/>
                </a:solidFill>
                <a:latin typeface="Georgia" panose="02040502050405020303" pitchFamily="18" charset="0"/>
              </a:rPr>
              <a:t>Les </a:t>
            </a:r>
            <a:r>
              <a:rPr lang="fr-FR" dirty="0">
                <a:solidFill>
                  <a:srgbClr val="0072BC"/>
                </a:solidFill>
                <a:latin typeface="Georgia" panose="02040502050405020303" pitchFamily="18" charset="0"/>
              </a:rPr>
              <a:t>président.es des sections locales du SNT </a:t>
            </a:r>
            <a:r>
              <a:rPr lang="fr-FR" b="1" dirty="0">
                <a:solidFill>
                  <a:schemeClr val="accent6">
                    <a:lumMod val="75000"/>
                  </a:schemeClr>
                </a:solidFill>
                <a:latin typeface="Georgia" panose="02040502050405020303" pitchFamily="18" charset="0"/>
              </a:rPr>
              <a:t>se mobilisent et reçoivent des outils de prospection</a:t>
            </a:r>
            <a:r>
              <a:rPr lang="fr-FR" dirty="0">
                <a:solidFill>
                  <a:srgbClr val="0072BC"/>
                </a:solidFill>
                <a:latin typeface="Georgia" panose="02040502050405020303" pitchFamily="18" charset="0"/>
              </a:rPr>
              <a:t> et des cibles segmentées la Confédération et la Fédération mobilisent les UD et UR pour prospecter de façon systématique dans les cercles relationnels élargis des outils de prospection sont mis à </a:t>
            </a:r>
            <a:r>
              <a:rPr lang="fr-FR" dirty="0" smtClean="0">
                <a:solidFill>
                  <a:srgbClr val="0072BC"/>
                </a:solidFill>
                <a:latin typeface="Georgia" panose="02040502050405020303" pitchFamily="18" charset="0"/>
              </a:rPr>
              <a:t>disposition.</a:t>
            </a:r>
          </a:p>
          <a:p>
            <a:pPr algn="just">
              <a:spcBef>
                <a:spcPts val="600"/>
              </a:spcBef>
              <a:spcAft>
                <a:spcPts val="600"/>
              </a:spcAft>
            </a:pPr>
            <a:r>
              <a:rPr lang="fr-FR" dirty="0" smtClean="0">
                <a:solidFill>
                  <a:srgbClr val="0072BC"/>
                </a:solidFill>
                <a:latin typeface="Georgia" panose="02040502050405020303" pitchFamily="18" charset="0"/>
              </a:rPr>
              <a:t>Le </a:t>
            </a:r>
            <a:r>
              <a:rPr lang="fr-FR" dirty="0">
                <a:solidFill>
                  <a:srgbClr val="0072BC"/>
                </a:solidFill>
                <a:latin typeface="Georgia" panose="02040502050405020303" pitchFamily="18" charset="0"/>
              </a:rPr>
              <a:t>réseau se mobilise pour prospecter également </a:t>
            </a:r>
            <a:r>
              <a:rPr lang="fr-FR" dirty="0" smtClean="0">
                <a:solidFill>
                  <a:srgbClr val="0072BC"/>
                </a:solidFill>
                <a:latin typeface="Georgia" panose="02040502050405020303" pitchFamily="18" charset="0"/>
              </a:rPr>
              <a:t>l'accueil </a:t>
            </a:r>
            <a:r>
              <a:rPr lang="fr-FR" dirty="0">
                <a:solidFill>
                  <a:srgbClr val="0072BC"/>
                </a:solidFill>
                <a:latin typeface="Georgia" panose="02040502050405020303" pitchFamily="18" charset="0"/>
              </a:rPr>
              <a:t>des nouveaux entrants (prospects) </a:t>
            </a:r>
            <a:r>
              <a:rPr lang="fr-FR" dirty="0" smtClean="0">
                <a:solidFill>
                  <a:srgbClr val="0072BC"/>
                </a:solidFill>
                <a:latin typeface="Georgia" panose="02040502050405020303" pitchFamily="18" charset="0"/>
              </a:rPr>
              <a:t>qui se </a:t>
            </a:r>
            <a:r>
              <a:rPr lang="fr-FR" dirty="0">
                <a:solidFill>
                  <a:srgbClr val="0072BC"/>
                </a:solidFill>
                <a:latin typeface="Georgia" panose="02040502050405020303" pitchFamily="18" charset="0"/>
              </a:rPr>
              <a:t>fait via les contacts régionaux du SNT (un par région) </a:t>
            </a:r>
            <a:endParaRPr lang="fr-FR" dirty="0" smtClean="0">
              <a:solidFill>
                <a:srgbClr val="0072BC"/>
              </a:solidFill>
              <a:latin typeface="Georgia" panose="02040502050405020303" pitchFamily="18" charset="0"/>
            </a:endParaRPr>
          </a:p>
        </p:txBody>
      </p:sp>
      <p:pic>
        <p:nvPicPr>
          <p:cNvPr id="12" name="Image 11"/>
          <p:cNvPicPr>
            <a:picLocks noChangeAspect="1"/>
          </p:cNvPicPr>
          <p:nvPr/>
        </p:nvPicPr>
        <p:blipFill>
          <a:blip r:embed="rId4"/>
          <a:stretch>
            <a:fillRect/>
          </a:stretch>
        </p:blipFill>
        <p:spPr>
          <a:xfrm>
            <a:off x="263577" y="2294304"/>
            <a:ext cx="3270581" cy="2971800"/>
          </a:xfrm>
          <a:prstGeom prst="rect">
            <a:avLst/>
          </a:prstGeom>
        </p:spPr>
      </p:pic>
      <p:sp>
        <p:nvSpPr>
          <p:cNvPr id="13"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348071280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6" name="Rectangle 1"/>
          <p:cNvSpPr>
            <a:spLocks noChangeArrowheads="1"/>
          </p:cNvSpPr>
          <p:nvPr/>
        </p:nvSpPr>
        <p:spPr bwMode="auto">
          <a:xfrm>
            <a:off x="230691" y="1490205"/>
            <a:ext cx="263508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b="1" dirty="0">
                <a:solidFill>
                  <a:srgbClr val="0070C0"/>
                </a:solidFill>
                <a:latin typeface="Arial" panose="020B0604020202020204" pitchFamily="34" charset="0"/>
              </a:rPr>
              <a:t>LA MISE EN </a:t>
            </a:r>
            <a:r>
              <a:rPr lang="fr-FR" altLang="fr-FR" b="1" dirty="0" smtClean="0">
                <a:solidFill>
                  <a:srgbClr val="0070C0"/>
                </a:solidFill>
                <a:latin typeface="Arial" panose="020B0604020202020204" pitchFamily="34" charset="0"/>
              </a:rPr>
              <a:t>OEUVRE</a:t>
            </a:r>
            <a:endParaRPr lang="fr-FR" altLang="fr-FR" sz="1400" b="1" dirty="0">
              <a:latin typeface="Arial" panose="020B0604020202020204" pitchFamily="34" charset="0"/>
            </a:endParaRP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1" name="Rectangle 10"/>
          <p:cNvSpPr/>
          <p:nvPr/>
        </p:nvSpPr>
        <p:spPr>
          <a:xfrm>
            <a:off x="3810000" y="2364700"/>
            <a:ext cx="5410200" cy="3170099"/>
          </a:xfrm>
          <a:prstGeom prst="rect">
            <a:avLst/>
          </a:prstGeom>
        </p:spPr>
        <p:txBody>
          <a:bodyPr wrap="square">
            <a:spAutoFit/>
          </a:bodyPr>
          <a:lstStyle/>
          <a:p>
            <a:pPr algn="just">
              <a:spcBef>
                <a:spcPts val="600"/>
              </a:spcBef>
              <a:spcAft>
                <a:spcPts val="600"/>
              </a:spcAft>
            </a:pPr>
            <a:r>
              <a:rPr lang="fr-FR" dirty="0" smtClean="0">
                <a:solidFill>
                  <a:srgbClr val="0072BC"/>
                </a:solidFill>
                <a:latin typeface="Georgia" panose="02040502050405020303" pitchFamily="18" charset="0"/>
              </a:rPr>
              <a:t>Les </a:t>
            </a:r>
            <a:r>
              <a:rPr lang="fr-FR" dirty="0">
                <a:solidFill>
                  <a:srgbClr val="0072BC"/>
                </a:solidFill>
                <a:latin typeface="Georgia" panose="02040502050405020303" pitchFamily="18" charset="0"/>
              </a:rPr>
              <a:t>listes de prospects par région sont </a:t>
            </a:r>
            <a:r>
              <a:rPr lang="fr-FR" dirty="0" smtClean="0">
                <a:solidFill>
                  <a:srgbClr val="0072BC"/>
                </a:solidFill>
                <a:latin typeface="Georgia" panose="02040502050405020303" pitchFamily="18" charset="0"/>
              </a:rPr>
              <a:t>communiquées.</a:t>
            </a:r>
          </a:p>
          <a:p>
            <a:pPr algn="just">
              <a:spcBef>
                <a:spcPts val="600"/>
              </a:spcBef>
              <a:spcAft>
                <a:spcPts val="600"/>
              </a:spcAft>
            </a:pPr>
            <a:r>
              <a:rPr lang="fr-FR" dirty="0" smtClean="0">
                <a:solidFill>
                  <a:srgbClr val="0072BC"/>
                </a:solidFill>
                <a:latin typeface="Georgia" panose="02040502050405020303" pitchFamily="18" charset="0"/>
              </a:rPr>
              <a:t>Les </a:t>
            </a:r>
            <a:r>
              <a:rPr lang="fr-FR" dirty="0">
                <a:solidFill>
                  <a:srgbClr val="0072BC"/>
                </a:solidFill>
                <a:latin typeface="Georgia" panose="02040502050405020303" pitchFamily="18" charset="0"/>
              </a:rPr>
              <a:t>docs et outils de communication sont disponibles via le lien </a:t>
            </a:r>
            <a:r>
              <a:rPr lang="fr-FR" dirty="0" smtClean="0">
                <a:solidFill>
                  <a:srgbClr val="0072BC"/>
                </a:solidFill>
                <a:latin typeface="Georgia" panose="02040502050405020303" pitchFamily="18" charset="0"/>
              </a:rPr>
              <a:t>: </a:t>
            </a:r>
            <a:r>
              <a:rPr lang="fr-FR" dirty="0" smtClean="0">
                <a:solidFill>
                  <a:srgbClr val="0072BC"/>
                </a:solidFill>
                <a:latin typeface="Georgia" panose="02040502050405020303" pitchFamily="18" charset="0"/>
                <a:hlinkClick r:id="rId4"/>
              </a:rPr>
              <a:t>https://</a:t>
            </a:r>
            <a:r>
              <a:rPr lang="fr-FR" dirty="0" smtClean="0">
                <a:solidFill>
                  <a:srgbClr val="0072BC"/>
                </a:solidFill>
                <a:latin typeface="Georgia" panose="02040502050405020303" pitchFamily="18" charset="0"/>
                <a:hlinkClick r:id="rId4"/>
              </a:rPr>
              <a:t>syndicat-national-des-territoriaux.com</a:t>
            </a:r>
            <a:r>
              <a:rPr lang="fr-FR" dirty="0" smtClean="0">
                <a:solidFill>
                  <a:srgbClr val="0072BC"/>
                </a:solidFill>
                <a:latin typeface="Georgia" panose="02040502050405020303" pitchFamily="18" charset="0"/>
              </a:rPr>
              <a:t> , dans la boite à outils des section (page sécurisée par mot de passe).</a:t>
            </a:r>
            <a:endParaRPr lang="fr-FR" dirty="0" smtClean="0">
              <a:solidFill>
                <a:srgbClr val="0072BC"/>
              </a:solidFill>
              <a:latin typeface="Georgia" panose="02040502050405020303" pitchFamily="18" charset="0"/>
            </a:endParaRPr>
          </a:p>
          <a:p>
            <a:pPr algn="just">
              <a:spcBef>
                <a:spcPts val="600"/>
              </a:spcBef>
              <a:spcAft>
                <a:spcPts val="600"/>
              </a:spcAft>
            </a:pPr>
            <a:r>
              <a:rPr lang="fr-FR" dirty="0" smtClean="0">
                <a:solidFill>
                  <a:srgbClr val="0072BC"/>
                </a:solidFill>
                <a:latin typeface="Georgia" panose="02040502050405020303" pitchFamily="18" charset="0"/>
              </a:rPr>
              <a:t>Démarrage </a:t>
            </a:r>
            <a:r>
              <a:rPr lang="fr-FR" dirty="0">
                <a:solidFill>
                  <a:srgbClr val="0072BC"/>
                </a:solidFill>
                <a:latin typeface="Georgia" panose="02040502050405020303" pitchFamily="18" charset="0"/>
              </a:rPr>
              <a:t>de la communication digitale et une publicité ciblée sur les réseaux sociaux pros (LinkedIn pour élargir le réseau, autres réseaux, essentiellement pour toucher les médias</a:t>
            </a:r>
            <a:r>
              <a:rPr lang="fr-FR" dirty="0" smtClean="0">
                <a:solidFill>
                  <a:srgbClr val="0072BC"/>
                </a:solidFill>
                <a:latin typeface="Georgia" panose="02040502050405020303" pitchFamily="18" charset="0"/>
              </a:rPr>
              <a:t>).</a:t>
            </a:r>
            <a:endParaRPr lang="fr-FR" dirty="0">
              <a:solidFill>
                <a:schemeClr val="accent6">
                  <a:lumMod val="75000"/>
                </a:schemeClr>
              </a:solidFill>
              <a:effectLst/>
              <a:latin typeface="Georgia" panose="02040502050405020303" pitchFamily="18" charset="0"/>
            </a:endParaRPr>
          </a:p>
        </p:txBody>
      </p:sp>
      <p:pic>
        <p:nvPicPr>
          <p:cNvPr id="12" name="Image 11"/>
          <p:cNvPicPr>
            <a:picLocks noChangeAspect="1"/>
          </p:cNvPicPr>
          <p:nvPr/>
        </p:nvPicPr>
        <p:blipFill>
          <a:blip r:embed="rId5"/>
          <a:stretch>
            <a:fillRect/>
          </a:stretch>
        </p:blipFill>
        <p:spPr>
          <a:xfrm>
            <a:off x="304800" y="2286000"/>
            <a:ext cx="3270581" cy="2971800"/>
          </a:xfrm>
          <a:prstGeom prst="rect">
            <a:avLst/>
          </a:prstGeom>
        </p:spPr>
      </p:pic>
      <p:sp>
        <p:nvSpPr>
          <p:cNvPr id="13"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6" cstate="print"/>
            <a:stretch>
              <a:fillRect/>
            </a:stretch>
          </a:blipFill>
        </p:spPr>
      </p:sp>
    </p:spTree>
    <p:extLst>
      <p:ext uri="{BB962C8B-B14F-4D97-AF65-F5344CB8AC3E}">
        <p14:creationId xmlns:p14="http://schemas.microsoft.com/office/powerpoint/2010/main" val="184306433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893887" y="2672898"/>
            <a:ext cx="308583"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Fonction publique</a:t>
            </a:r>
          </a:p>
        </p:txBody>
      </p:sp>
      <p:sp>
        <p:nvSpPr>
          <p:cNvPr id="3" name="TextBox 3"/>
          <p:cNvSpPr txBox="1"/>
          <p:nvPr/>
        </p:nvSpPr>
        <p:spPr>
          <a:xfrm>
            <a:off x="5938858" y="2731492"/>
            <a:ext cx="208482"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territoriale</a:t>
            </a:r>
          </a:p>
        </p:txBody>
      </p:sp>
      <p:sp>
        <p:nvSpPr>
          <p:cNvPr id="4" name="TextBox 4"/>
          <p:cNvSpPr txBox="1"/>
          <p:nvPr/>
        </p:nvSpPr>
        <p:spPr>
          <a:xfrm>
            <a:off x="5873625" y="2790086"/>
            <a:ext cx="349925" cy="49554"/>
          </a:xfrm>
          <a:prstGeom prst="rect">
            <a:avLst/>
          </a:prstGeom>
        </p:spPr>
        <p:txBody>
          <a:bodyPr lIns="0" tIns="0" rIns="0" bIns="0" rtlCol="0" anchor="t">
            <a:spAutoFit/>
          </a:bodyPr>
          <a:lstStyle/>
          <a:p>
            <a:pPr algn="l">
              <a:lnSpc>
                <a:spcPts val="461"/>
              </a:lnSpc>
            </a:pPr>
            <a:r>
              <a:rPr lang="en-US" sz="384" spc="7">
                <a:solidFill>
                  <a:srgbClr val="FFFFFF"/>
                </a:solidFill>
                <a:latin typeface="Open Sans Condensed"/>
                <a:ea typeface="Open Sans Condensed"/>
                <a:cs typeface="Open Sans Condensed"/>
                <a:sym typeface="Open Sans Condensed"/>
              </a:rPr>
              <a:t>47 000 employeurs</a:t>
            </a:r>
          </a:p>
        </p:txBody>
      </p:sp>
      <p:sp>
        <p:nvSpPr>
          <p:cNvPr id="5" name="Freeform 5"/>
          <p:cNvSpPr/>
          <p:nvPr/>
        </p:nvSpPr>
        <p:spPr>
          <a:xfrm>
            <a:off x="205826" y="404583"/>
            <a:ext cx="9433507" cy="524405"/>
          </a:xfrm>
          <a:custGeom>
            <a:avLst/>
            <a:gdLst/>
            <a:ahLst/>
            <a:cxnLst/>
            <a:rect l="l" t="t" r="r" b="b"/>
            <a:pathLst>
              <a:path w="9433507" h="524405">
                <a:moveTo>
                  <a:pt x="0" y="0"/>
                </a:moveTo>
                <a:lnTo>
                  <a:pt x="9433506" y="0"/>
                </a:lnTo>
                <a:lnTo>
                  <a:pt x="9433506" y="524406"/>
                </a:lnTo>
                <a:lnTo>
                  <a:pt x="0" y="5244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702360" y="433298"/>
            <a:ext cx="1126440" cy="404902"/>
          </a:xfrm>
          <a:prstGeom prst="rect">
            <a:avLst/>
          </a:prstGeom>
        </p:spPr>
        <p:txBody>
          <a:bodyPr lIns="0" tIns="0" rIns="0" bIns="0" rtlCol="0" anchor="t">
            <a:spAutoFit/>
          </a:bodyPr>
          <a:lstStyle/>
          <a:p>
            <a:pPr algn="l">
              <a:lnSpc>
                <a:spcPts val="3327"/>
              </a:lnSpc>
            </a:pPr>
            <a:r>
              <a:rPr lang="en-US" sz="2376" b="1" dirty="0">
                <a:solidFill>
                  <a:srgbClr val="0072BC"/>
                </a:solidFill>
                <a:latin typeface="Code Bold"/>
                <a:ea typeface="Code Bold"/>
                <a:cs typeface="Code Bold"/>
                <a:sym typeface="Code Bold"/>
              </a:rPr>
              <a:t>SNT</a:t>
            </a:r>
          </a:p>
        </p:txBody>
      </p:sp>
      <p:sp>
        <p:nvSpPr>
          <p:cNvPr id="9" name="TextBox 9"/>
          <p:cNvSpPr txBox="1"/>
          <p:nvPr/>
        </p:nvSpPr>
        <p:spPr>
          <a:xfrm>
            <a:off x="6858000" y="687640"/>
            <a:ext cx="5212015" cy="132152"/>
          </a:xfrm>
          <a:prstGeom prst="rect">
            <a:avLst/>
          </a:prstGeom>
        </p:spPr>
        <p:txBody>
          <a:bodyPr wrap="square" lIns="0" tIns="0" rIns="0" bIns="0" rtlCol="0" anchor="t">
            <a:spAutoFit/>
          </a:bodyPr>
          <a:lstStyle/>
          <a:p>
            <a:pPr algn="l">
              <a:lnSpc>
                <a:spcPts val="902"/>
              </a:lnSpc>
            </a:pPr>
            <a:r>
              <a:rPr lang="en-US" sz="1400" b="1" spc="12" dirty="0">
                <a:solidFill>
                  <a:srgbClr val="0072BC"/>
                </a:solidFill>
                <a:latin typeface="IBM Plex Sans Condensed"/>
                <a:ea typeface="IBM Plex Sans Condensed"/>
                <a:cs typeface="IBM Plex Sans Condensed"/>
                <a:sym typeface="IBM Plex Sans Condensed"/>
              </a:rPr>
              <a:t>Syndicat National des </a:t>
            </a:r>
            <a:r>
              <a:rPr lang="en-US" sz="1400" b="1" spc="12" dirty="0" err="1">
                <a:solidFill>
                  <a:srgbClr val="0072BC"/>
                </a:solidFill>
                <a:latin typeface="IBM Plex Sans Condensed"/>
                <a:ea typeface="IBM Plex Sans Condensed"/>
                <a:cs typeface="IBM Plex Sans Condensed"/>
                <a:sym typeface="IBM Plex Sans Condensed"/>
              </a:rPr>
              <a:t>Territoriaux</a:t>
            </a:r>
            <a:endParaRPr lang="en-US" sz="1400" b="1" spc="12" dirty="0">
              <a:solidFill>
                <a:srgbClr val="0072BC"/>
              </a:solidFill>
              <a:latin typeface="IBM Plex Sans Condensed"/>
              <a:ea typeface="IBM Plex Sans Condensed"/>
              <a:cs typeface="IBM Plex Sans Condensed"/>
              <a:sym typeface="IBM Plex Sans Condensed"/>
            </a:endParaRPr>
          </a:p>
        </p:txBody>
      </p:sp>
      <p:sp>
        <p:nvSpPr>
          <p:cNvPr id="10" name="Rectangle 1"/>
          <p:cNvSpPr>
            <a:spLocks noChangeArrowheads="1"/>
          </p:cNvSpPr>
          <p:nvPr/>
        </p:nvSpPr>
        <p:spPr bwMode="auto">
          <a:xfrm>
            <a:off x="0" y="0"/>
            <a:ext cx="975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1" name="Rectangle 10"/>
          <p:cNvSpPr/>
          <p:nvPr/>
        </p:nvSpPr>
        <p:spPr>
          <a:xfrm>
            <a:off x="2438400" y="2142197"/>
            <a:ext cx="5410200" cy="584775"/>
          </a:xfrm>
          <a:prstGeom prst="rect">
            <a:avLst/>
          </a:prstGeom>
        </p:spPr>
        <p:txBody>
          <a:bodyPr wrap="square">
            <a:spAutoFit/>
          </a:bodyPr>
          <a:lstStyle/>
          <a:p>
            <a:pPr algn="just">
              <a:spcBef>
                <a:spcPts val="600"/>
              </a:spcBef>
              <a:spcAft>
                <a:spcPts val="600"/>
              </a:spcAft>
            </a:pPr>
            <a:r>
              <a:rPr lang="fr-FR" sz="3200" dirty="0" smtClean="0">
                <a:solidFill>
                  <a:srgbClr val="0072BC"/>
                </a:solidFill>
                <a:latin typeface="Georgia" panose="02040502050405020303" pitchFamily="18" charset="0"/>
              </a:rPr>
              <a:t>Merci pour votre attention ! </a:t>
            </a:r>
            <a:endParaRPr lang="fr-FR" sz="3200" dirty="0">
              <a:solidFill>
                <a:schemeClr val="accent6">
                  <a:lumMod val="75000"/>
                </a:schemeClr>
              </a:solidFill>
              <a:effectLst/>
              <a:latin typeface="Georgia" panose="02040502050405020303" pitchFamily="18" charset="0"/>
            </a:endParaRPr>
          </a:p>
        </p:txBody>
      </p:sp>
      <p:pic>
        <p:nvPicPr>
          <p:cNvPr id="8" name="Image 7"/>
          <p:cNvPicPr>
            <a:picLocks noChangeAspect="1"/>
          </p:cNvPicPr>
          <p:nvPr/>
        </p:nvPicPr>
        <p:blipFill>
          <a:blip r:embed="rId4"/>
          <a:stretch>
            <a:fillRect/>
          </a:stretch>
        </p:blipFill>
        <p:spPr>
          <a:xfrm>
            <a:off x="3048000" y="2924920"/>
            <a:ext cx="3934374" cy="2896004"/>
          </a:xfrm>
          <a:prstGeom prst="rect">
            <a:avLst/>
          </a:prstGeom>
        </p:spPr>
      </p:pic>
      <p:sp>
        <p:nvSpPr>
          <p:cNvPr id="13" name="Freeform 7"/>
          <p:cNvSpPr/>
          <p:nvPr/>
        </p:nvSpPr>
        <p:spPr>
          <a:xfrm>
            <a:off x="8077201" y="6043171"/>
            <a:ext cx="1676400" cy="1256789"/>
          </a:xfrm>
          <a:custGeom>
            <a:avLst/>
            <a:gdLst/>
            <a:ahLst/>
            <a:cxnLst/>
            <a:rect l="l" t="t" r="r" b="b"/>
            <a:pathLst>
              <a:path w="4741026" h="3158709">
                <a:moveTo>
                  <a:pt x="0" y="0"/>
                </a:moveTo>
                <a:lnTo>
                  <a:pt x="4741026" y="0"/>
                </a:lnTo>
                <a:lnTo>
                  <a:pt x="4741026" y="3158709"/>
                </a:lnTo>
                <a:lnTo>
                  <a:pt x="0" y="3158709"/>
                </a:lnTo>
                <a:lnTo>
                  <a:pt x="0" y="0"/>
                </a:lnTo>
                <a:close/>
              </a:path>
            </a:pathLst>
          </a:custGeom>
          <a:blipFill>
            <a:blip r:embed="rId5" cstate="print"/>
            <a:stretch>
              <a:fillRect/>
            </a:stretch>
          </a:blipFill>
        </p:spPr>
      </p:sp>
    </p:spTree>
    <p:extLst>
      <p:ext uri="{BB962C8B-B14F-4D97-AF65-F5344CB8AC3E}">
        <p14:creationId xmlns:p14="http://schemas.microsoft.com/office/powerpoint/2010/main" val="23256968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2480</TotalTime>
  <Words>3201</Words>
  <Application>Microsoft Office PowerPoint</Application>
  <PresentationFormat>Personnalisé</PresentationFormat>
  <Paragraphs>468</Paragraphs>
  <Slides>47</Slides>
  <Notes>1</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47</vt:i4>
      </vt:variant>
    </vt:vector>
  </HeadingPairs>
  <TitlesOfParts>
    <vt:vector size="57" baseType="lpstr">
      <vt:lpstr>Wingdings</vt:lpstr>
      <vt:lpstr>IBM Plex Sans Condensed</vt:lpstr>
      <vt:lpstr>Open Sans Condensed</vt:lpstr>
      <vt:lpstr>Times New Roman</vt:lpstr>
      <vt:lpstr>Georgia</vt:lpstr>
      <vt:lpstr>IBM Plex Sans Condensed Italics</vt:lpstr>
      <vt:lpstr>Code Bold</vt:lpstr>
      <vt:lpstr>Arial</vt:lpstr>
      <vt:lpstr>Calibri</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04 - ELECTIONS - PRESENTATION DES ENJEUX SNT.</dc:title>
  <dc:creator>Syndicat CGC</dc:creator>
  <cp:lastModifiedBy>Syndicat CGC</cp:lastModifiedBy>
  <cp:revision>93</cp:revision>
  <dcterms:created xsi:type="dcterms:W3CDTF">2006-08-16T00:00:00Z</dcterms:created>
  <dcterms:modified xsi:type="dcterms:W3CDTF">2025-04-15T11:52:20Z</dcterms:modified>
  <dc:identifier>DAGg2nwvppw</dc:identifier>
</cp:coreProperties>
</file>